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E006C9-2E50-4018-84DE-0A2DB16CF1EE}" type="datetimeFigureOut">
              <a:rPr lang="en-GB" smtClean="0"/>
              <a:t>27/02/2019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76D29-A041-4DA8-A9AB-651BD87884E2}" type="slidenum">
              <a:rPr lang="en-GB" smtClean="0"/>
              <a:t>‹#›</a:t>
            </a:fld>
            <a:endParaRPr lang="en-GB"/>
          </a:p>
        </p:txBody>
      </p:sp>
    </p:spTree>
    <p:extLst>
      <p:ext uri="{BB962C8B-B14F-4D97-AF65-F5344CB8AC3E}">
        <p14:creationId xmlns:p14="http://schemas.microsoft.com/office/powerpoint/2010/main" val="314738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E006C9-2E50-4018-84DE-0A2DB16CF1EE}" type="datetimeFigureOut">
              <a:rPr lang="en-GB" smtClean="0"/>
              <a:t>27/02/2019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76D29-A041-4DA8-A9AB-651BD87884E2}" type="slidenum">
              <a:rPr lang="en-GB" smtClean="0"/>
              <a:t>‹#›</a:t>
            </a:fld>
            <a:endParaRPr lang="en-GB"/>
          </a:p>
        </p:txBody>
      </p:sp>
    </p:spTree>
    <p:extLst>
      <p:ext uri="{BB962C8B-B14F-4D97-AF65-F5344CB8AC3E}">
        <p14:creationId xmlns:p14="http://schemas.microsoft.com/office/powerpoint/2010/main" val="9857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E006C9-2E50-4018-84DE-0A2DB16CF1EE}" type="datetimeFigureOut">
              <a:rPr lang="en-GB" smtClean="0"/>
              <a:t>27/02/2019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76D29-A041-4DA8-A9AB-651BD87884E2}" type="slidenum">
              <a:rPr lang="en-GB" smtClean="0"/>
              <a:t>‹#›</a:t>
            </a:fld>
            <a:endParaRPr lang="en-GB"/>
          </a:p>
        </p:txBody>
      </p:sp>
    </p:spTree>
    <p:extLst>
      <p:ext uri="{BB962C8B-B14F-4D97-AF65-F5344CB8AC3E}">
        <p14:creationId xmlns:p14="http://schemas.microsoft.com/office/powerpoint/2010/main" val="306750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E006C9-2E50-4018-84DE-0A2DB16CF1EE}" type="datetimeFigureOut">
              <a:rPr lang="en-GB" smtClean="0"/>
              <a:t>27/02/2019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76D29-A041-4DA8-A9AB-651BD87884E2}" type="slidenum">
              <a:rPr lang="en-GB" smtClean="0"/>
              <a:t>‹#›</a:t>
            </a:fld>
            <a:endParaRPr lang="en-GB"/>
          </a:p>
        </p:txBody>
      </p:sp>
    </p:spTree>
    <p:extLst>
      <p:ext uri="{BB962C8B-B14F-4D97-AF65-F5344CB8AC3E}">
        <p14:creationId xmlns:p14="http://schemas.microsoft.com/office/powerpoint/2010/main" val="108291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E006C9-2E50-4018-84DE-0A2DB16CF1EE}" type="datetimeFigureOut">
              <a:rPr lang="en-GB" smtClean="0"/>
              <a:t>27/02/2019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76D29-A041-4DA8-A9AB-651BD87884E2}" type="slidenum">
              <a:rPr lang="en-GB" smtClean="0"/>
              <a:t>‹#›</a:t>
            </a:fld>
            <a:endParaRPr lang="en-GB"/>
          </a:p>
        </p:txBody>
      </p:sp>
    </p:spTree>
    <p:extLst>
      <p:ext uri="{BB962C8B-B14F-4D97-AF65-F5344CB8AC3E}">
        <p14:creationId xmlns:p14="http://schemas.microsoft.com/office/powerpoint/2010/main" val="156071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E006C9-2E50-4018-84DE-0A2DB16CF1EE}" type="datetimeFigureOut">
              <a:rPr lang="en-GB" smtClean="0"/>
              <a:t>27/02/2019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76D29-A041-4DA8-A9AB-651BD87884E2}" type="slidenum">
              <a:rPr lang="en-GB" smtClean="0"/>
              <a:t>‹#›</a:t>
            </a:fld>
            <a:endParaRPr lang="en-GB"/>
          </a:p>
        </p:txBody>
      </p:sp>
    </p:spTree>
    <p:extLst>
      <p:ext uri="{BB962C8B-B14F-4D97-AF65-F5344CB8AC3E}">
        <p14:creationId xmlns:p14="http://schemas.microsoft.com/office/powerpoint/2010/main" val="366988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E006C9-2E50-4018-84DE-0A2DB16CF1EE}" type="datetimeFigureOut">
              <a:rPr lang="en-GB" smtClean="0"/>
              <a:t>27/02/2019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176D29-A041-4DA8-A9AB-651BD87884E2}" type="slidenum">
              <a:rPr lang="en-GB" smtClean="0"/>
              <a:t>‹#›</a:t>
            </a:fld>
            <a:endParaRPr lang="en-GB"/>
          </a:p>
        </p:txBody>
      </p:sp>
    </p:spTree>
    <p:extLst>
      <p:ext uri="{BB962C8B-B14F-4D97-AF65-F5344CB8AC3E}">
        <p14:creationId xmlns:p14="http://schemas.microsoft.com/office/powerpoint/2010/main" val="282570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E006C9-2E50-4018-84DE-0A2DB16CF1EE}" type="datetimeFigureOut">
              <a:rPr lang="en-GB" smtClean="0"/>
              <a:t>27/02/2019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176D29-A041-4DA8-A9AB-651BD87884E2}" type="slidenum">
              <a:rPr lang="en-GB" smtClean="0"/>
              <a:t>‹#›</a:t>
            </a:fld>
            <a:endParaRPr lang="en-GB"/>
          </a:p>
        </p:txBody>
      </p:sp>
    </p:spTree>
    <p:extLst>
      <p:ext uri="{BB962C8B-B14F-4D97-AF65-F5344CB8AC3E}">
        <p14:creationId xmlns:p14="http://schemas.microsoft.com/office/powerpoint/2010/main" val="128729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006C9-2E50-4018-84DE-0A2DB16CF1EE}" type="datetimeFigureOut">
              <a:rPr lang="en-GB" smtClean="0"/>
              <a:t>27/02/2019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176D29-A041-4DA8-A9AB-651BD87884E2}" type="slidenum">
              <a:rPr lang="en-GB" smtClean="0"/>
              <a:t>‹#›</a:t>
            </a:fld>
            <a:endParaRPr lang="en-GB"/>
          </a:p>
        </p:txBody>
      </p:sp>
    </p:spTree>
    <p:extLst>
      <p:ext uri="{BB962C8B-B14F-4D97-AF65-F5344CB8AC3E}">
        <p14:creationId xmlns:p14="http://schemas.microsoft.com/office/powerpoint/2010/main" val="355311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E006C9-2E50-4018-84DE-0A2DB16CF1EE}" type="datetimeFigureOut">
              <a:rPr lang="en-GB" smtClean="0"/>
              <a:t>27/02/2019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76D29-A041-4DA8-A9AB-651BD87884E2}" type="slidenum">
              <a:rPr lang="en-GB" smtClean="0"/>
              <a:t>‹#›</a:t>
            </a:fld>
            <a:endParaRPr lang="en-GB"/>
          </a:p>
        </p:txBody>
      </p:sp>
    </p:spTree>
    <p:extLst>
      <p:ext uri="{BB962C8B-B14F-4D97-AF65-F5344CB8AC3E}">
        <p14:creationId xmlns:p14="http://schemas.microsoft.com/office/powerpoint/2010/main" val="225054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E006C9-2E50-4018-84DE-0A2DB16CF1EE}" type="datetimeFigureOut">
              <a:rPr lang="en-GB" smtClean="0"/>
              <a:t>27/02/2019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76D29-A041-4DA8-A9AB-651BD87884E2}" type="slidenum">
              <a:rPr lang="en-GB" smtClean="0"/>
              <a:t>‹#›</a:t>
            </a:fld>
            <a:endParaRPr lang="en-GB"/>
          </a:p>
        </p:txBody>
      </p:sp>
    </p:spTree>
    <p:extLst>
      <p:ext uri="{BB962C8B-B14F-4D97-AF65-F5344CB8AC3E}">
        <p14:creationId xmlns:p14="http://schemas.microsoft.com/office/powerpoint/2010/main" val="421666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006C9-2E50-4018-84DE-0A2DB16CF1EE}" type="datetimeFigureOut">
              <a:rPr lang="en-GB" smtClean="0"/>
              <a:t>27/02/2019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76D29-A041-4DA8-A9AB-651BD87884E2}" type="slidenum">
              <a:rPr lang="en-GB" smtClean="0"/>
              <a:t>‹#›</a:t>
            </a:fld>
            <a:endParaRPr lang="en-GB"/>
          </a:p>
        </p:txBody>
      </p:sp>
    </p:spTree>
    <p:extLst>
      <p:ext uri="{BB962C8B-B14F-4D97-AF65-F5344CB8AC3E}">
        <p14:creationId xmlns:p14="http://schemas.microsoft.com/office/powerpoint/2010/main" val="2552742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uk/url?sa=i&amp;rct=j&amp;q=&amp;esrc=s&amp;source=images&amp;cd=&amp;cad=rja&amp;uact=8&amp;ved=2ahUKEwi4y6_nrtfgAhURVhoKHWDBA4wQjRx6BAgBEAU&amp;url=http://www.labm.com/products/harlequin-listeria-chromogenic-agar.asp&amp;psig=AOvVaw2Bk6Dl587jJ1PfxBawLkqE&amp;ust=1551200625853401"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704" y="1718933"/>
            <a:ext cx="9144000" cy="3562515"/>
          </a:xfrm>
        </p:spPr>
        <p:txBody>
          <a:bodyPr>
            <a:normAutofit fontScale="90000"/>
          </a:bodyPr>
          <a:lstStyle/>
          <a:p>
            <a:pPr lvl="0"/>
            <a:r>
              <a:rPr lang="en-GB" i="1" dirty="0" smtClean="0">
                <a:latin typeface="Times New Roman" panose="02020603050405020304" pitchFamily="18" charset="0"/>
                <a:cs typeface="Times New Roman" panose="02020603050405020304" pitchFamily="18" charset="0"/>
              </a:rPr>
              <a:t/>
            </a:r>
            <a:br>
              <a:rPr lang="en-GB" i="1" dirty="0" smtClean="0">
                <a:latin typeface="Times New Roman" panose="02020603050405020304" pitchFamily="18" charset="0"/>
                <a:cs typeface="Times New Roman" panose="02020603050405020304" pitchFamily="18" charset="0"/>
              </a:rPr>
            </a:br>
            <a:r>
              <a:rPr lang="en-GB" i="1" dirty="0">
                <a:latin typeface="Times New Roman" panose="02020603050405020304" pitchFamily="18" charset="0"/>
                <a:cs typeface="Times New Roman" panose="02020603050405020304" pitchFamily="18" charset="0"/>
              </a:rPr>
              <a:t/>
            </a:r>
            <a:br>
              <a:rPr lang="en-GB" i="1" dirty="0">
                <a:latin typeface="Times New Roman" panose="02020603050405020304" pitchFamily="18" charset="0"/>
                <a:cs typeface="Times New Roman" panose="02020603050405020304" pitchFamily="18" charset="0"/>
              </a:rPr>
            </a:br>
            <a:r>
              <a:rPr lang="en-GB" i="1" dirty="0" smtClean="0">
                <a:latin typeface="Times New Roman" panose="02020603050405020304" pitchFamily="18" charset="0"/>
                <a:cs typeface="Times New Roman" panose="02020603050405020304" pitchFamily="18" charset="0"/>
              </a:rPr>
              <a:t/>
            </a:r>
            <a:br>
              <a:rPr lang="en-GB" i="1" dirty="0" smtClean="0">
                <a:latin typeface="Times New Roman" panose="02020603050405020304" pitchFamily="18" charset="0"/>
                <a:cs typeface="Times New Roman" panose="02020603050405020304" pitchFamily="18" charset="0"/>
              </a:rPr>
            </a:br>
            <a:r>
              <a:rPr lang="en-GB" i="1" dirty="0" smtClean="0">
                <a:latin typeface="Times New Roman" panose="02020603050405020304" pitchFamily="18" charset="0"/>
                <a:cs typeface="Times New Roman" panose="02020603050405020304" pitchFamily="18" charset="0"/>
              </a:rPr>
              <a:t/>
            </a:r>
            <a:br>
              <a:rPr lang="en-GB" i="1" dirty="0" smtClean="0">
                <a:latin typeface="Times New Roman" panose="02020603050405020304" pitchFamily="18" charset="0"/>
                <a:cs typeface="Times New Roman" panose="02020603050405020304" pitchFamily="18" charset="0"/>
              </a:rPr>
            </a:br>
            <a:r>
              <a:rPr lang="en-GB" i="1" dirty="0">
                <a:latin typeface="Times New Roman" panose="02020603050405020304" pitchFamily="18" charset="0"/>
                <a:cs typeface="Times New Roman" panose="02020603050405020304" pitchFamily="18" charset="0"/>
              </a:rPr>
              <a:t/>
            </a:r>
            <a:br>
              <a:rPr lang="en-GB" i="1" dirty="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r>
              <a:rPr lang="en-GB" i="1" dirty="0" smtClean="0">
                <a:latin typeface="Times New Roman" panose="02020603050405020304" pitchFamily="18" charset="0"/>
                <a:cs typeface="Times New Roman" panose="02020603050405020304" pitchFamily="18" charset="0"/>
              </a:rPr>
              <a:t>Listeria</a:t>
            </a:r>
            <a:r>
              <a:rPr lang="en-GB" dirty="0" smtClean="0">
                <a:latin typeface="Times New Roman" panose="02020603050405020304" pitchFamily="18" charset="0"/>
                <a:cs typeface="Times New Roman" panose="02020603050405020304" pitchFamily="18" charset="0"/>
              </a:rPr>
              <a:t>, spp.: </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An Experience </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                        </a:t>
            </a:r>
            <a:r>
              <a:rPr lang="en-GB" sz="4000" dirty="0" smtClean="0">
                <a:latin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cs typeface="Times New Roman" panose="02020603050405020304" pitchFamily="18" charset="0"/>
              </a:rPr>
              <a:t>by David Feld</a:t>
            </a:r>
            <a:r>
              <a:rPr lang="en-GB" sz="4000"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32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5835" y="1781502"/>
            <a:ext cx="9049407" cy="3463320"/>
          </a:xfrm>
          <a:prstGeom prst="rect">
            <a:avLst/>
          </a:prstGeom>
        </p:spPr>
        <p:txBody>
          <a:bodyPr wrap="square">
            <a:spAutoFit/>
          </a:bodyPr>
          <a:lstStyle/>
          <a:p>
            <a:pPr algn="just">
              <a:lnSpc>
                <a:spcPct val="115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A rather better medium, PALCAM, developed by my old friend, Peter van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Netten</a:t>
            </a:r>
            <a:r>
              <a:rPr lang="en-GB" sz="2400" dirty="0">
                <a:latin typeface="Times New Roman" panose="02020603050405020304" pitchFamily="18" charset="0"/>
                <a:ea typeface="Calibri" panose="020F0502020204030204" pitchFamily="34" charset="0"/>
                <a:cs typeface="Times New Roman" panose="02020603050405020304" pitchFamily="18" charset="0"/>
              </a:rPr>
              <a:t> (who also developed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Diasalm</a:t>
            </a:r>
            <a:r>
              <a:rPr lang="en-GB" sz="2400" dirty="0">
                <a:latin typeface="Times New Roman" panose="02020603050405020304" pitchFamily="18" charset="0"/>
                <a:ea typeface="Calibri" panose="020F0502020204030204" pitchFamily="34" charset="0"/>
                <a:cs typeface="Times New Roman" panose="02020603050405020304" pitchFamily="18" charset="0"/>
              </a:rPr>
              <a:t>’ for </a:t>
            </a:r>
            <a:r>
              <a:rPr lang="en-GB" sz="2400" i="1" dirty="0">
                <a:latin typeface="Times New Roman" panose="02020603050405020304" pitchFamily="18" charset="0"/>
                <a:ea typeface="Calibri" panose="020F0502020204030204" pitchFamily="34" charset="0"/>
                <a:cs typeface="Times New Roman" panose="02020603050405020304" pitchFamily="18" charset="0"/>
              </a:rPr>
              <a:t>Salmonella</a:t>
            </a:r>
            <a:r>
              <a:rPr lang="en-GB" sz="2400" dirty="0">
                <a:latin typeface="Times New Roman" panose="02020603050405020304" pitchFamily="18" charset="0"/>
                <a:ea typeface="Calibri" panose="020F0502020204030204" pitchFamily="34" charset="0"/>
                <a:cs typeface="Times New Roman" panose="02020603050405020304" pitchFamily="18" charset="0"/>
              </a:rPr>
              <a:t>) with David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Mossel</a:t>
            </a:r>
            <a:r>
              <a:rPr lang="en-GB" sz="2400" dirty="0">
                <a:latin typeface="Times New Roman" panose="02020603050405020304" pitchFamily="18" charset="0"/>
                <a:ea typeface="Calibri" panose="020F0502020204030204" pitchFamily="34" charset="0"/>
                <a:cs typeface="Times New Roman" panose="02020603050405020304" pitchFamily="18" charset="0"/>
              </a:rPr>
              <a:t>, came later.</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These two gentlemen turned up regularly at conferences on </a:t>
            </a:r>
            <a:r>
              <a:rPr lang="en-GB" sz="2400" i="1"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dirty="0">
                <a:latin typeface="Times New Roman" panose="02020603050405020304" pitchFamily="18" charset="0"/>
                <a:ea typeface="Calibri" panose="020F0502020204030204" pitchFamily="34" charset="0"/>
                <a:cs typeface="Times New Roman" panose="02020603050405020304" pitchFamily="18" charset="0"/>
              </a:rPr>
              <a:t> and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listeriosis</a:t>
            </a:r>
            <a:r>
              <a:rPr lang="en-GB" sz="2400" dirty="0">
                <a:latin typeface="Times New Roman" panose="02020603050405020304" pitchFamily="18" charset="0"/>
                <a:ea typeface="Calibri" panose="020F0502020204030204" pitchFamily="34" charset="0"/>
                <a:cs typeface="Times New Roman" panose="02020603050405020304" pitchFamily="18" charset="0"/>
              </a:rPr>
              <a:t>, together with the late Professor Dorothy Jones of the University of Leicester, who worked with Peter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Sneath</a:t>
            </a:r>
            <a:r>
              <a:rPr lang="en-GB" sz="2400" dirty="0">
                <a:latin typeface="Times New Roman" panose="02020603050405020304" pitchFamily="18" charset="0"/>
                <a:ea typeface="Calibri" panose="020F0502020204030204" pitchFamily="34" charset="0"/>
                <a:cs typeface="Times New Roman" panose="02020603050405020304" pitchFamily="18" charset="0"/>
              </a:rPr>
              <a:t>, the numerical taxonomist, and who was a real character!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15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995" y="731608"/>
            <a:ext cx="9317421" cy="5613845"/>
          </a:xfrm>
          <a:prstGeom prst="rect">
            <a:avLst/>
          </a:prstGeom>
        </p:spPr>
        <p:txBody>
          <a:bodyPr wrap="square">
            <a:spAutoFit/>
          </a:bodyPr>
          <a:lstStyle/>
          <a:p>
            <a:pPr algn="just">
              <a:lnSpc>
                <a:spcPct val="115000"/>
              </a:lnSpc>
              <a:spcAft>
                <a:spcPts val="0"/>
              </a:spcAft>
            </a:pPr>
            <a:r>
              <a:rPr lang="en-GB" sz="2400" spc="-10" dirty="0">
                <a:latin typeface="Times New Roman" panose="02020603050405020304" pitchFamily="18" charset="0"/>
                <a:ea typeface="Calibri" panose="020F0502020204030204" pitchFamily="34" charset="0"/>
                <a:cs typeface="Times New Roman" panose="02020603050405020304" pitchFamily="18" charset="0"/>
              </a:rPr>
              <a:t>At about the same time, bioMérieux extended their API range to include a </a:t>
            </a:r>
            <a:r>
              <a:rPr lang="en-GB" sz="2400" i="1" spc="-10"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spc="-10" dirty="0">
                <a:latin typeface="Times New Roman" panose="02020603050405020304" pitchFamily="18" charset="0"/>
                <a:ea typeface="Calibri" panose="020F0502020204030204" pitchFamily="34" charset="0"/>
                <a:cs typeface="Times New Roman" panose="02020603050405020304" pitchFamily="18" charset="0"/>
              </a:rPr>
              <a:t> identification strip – another blessing! We could now fairly easily put names to presumptive-positive isolates, although the family taxonomy was still in uncertain</a:t>
            </a: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spc="-10" dirty="0">
                <a:latin typeface="Times New Roman" panose="02020603050405020304" pitchFamily="18" charset="0"/>
                <a:ea typeface="Calibri" panose="020F0502020204030204" pitchFamily="34" charset="0"/>
                <a:cs typeface="Times New Roman" panose="02020603050405020304" pitchFamily="18" charset="0"/>
              </a:rPr>
              <a:t>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spc="-1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Before </a:t>
            </a:r>
            <a:r>
              <a:rPr lang="en-GB" sz="2400" spc="-10" dirty="0">
                <a:latin typeface="Times New Roman" panose="02020603050405020304" pitchFamily="18" charset="0"/>
                <a:ea typeface="Calibri" panose="020F0502020204030204" pitchFamily="34" charset="0"/>
                <a:cs typeface="Times New Roman" panose="02020603050405020304" pitchFamily="18" charset="0"/>
              </a:rPr>
              <a:t>API </a:t>
            </a:r>
            <a:r>
              <a:rPr lang="en-GB" sz="2400" i="1" spc="-10"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spc="-10" dirty="0">
                <a:latin typeface="Times New Roman" panose="02020603050405020304" pitchFamily="18" charset="0"/>
                <a:ea typeface="Calibri" panose="020F0502020204030204" pitchFamily="34" charset="0"/>
                <a:cs typeface="Times New Roman" panose="02020603050405020304" pitchFamily="18" charset="0"/>
              </a:rPr>
              <a:t>, we had to carry out a Gram-stain, an </a:t>
            </a:r>
            <a:r>
              <a:rPr lang="en-GB" sz="2400" i="1" spc="-10" dirty="0">
                <a:latin typeface="Times New Roman" panose="02020603050405020304" pitchFamily="18" charset="0"/>
                <a:ea typeface="Calibri" panose="020F0502020204030204" pitchFamily="34" charset="0"/>
                <a:cs typeface="Times New Roman" panose="02020603050405020304" pitchFamily="18" charset="0"/>
              </a:rPr>
              <a:t>in vitro</a:t>
            </a:r>
            <a:r>
              <a:rPr lang="en-GB" sz="2400" spc="-10" dirty="0">
                <a:latin typeface="Times New Roman" panose="02020603050405020304" pitchFamily="18" charset="0"/>
                <a:ea typeface="Calibri" panose="020F0502020204030204" pitchFamily="34" charset="0"/>
                <a:cs typeface="Times New Roman" panose="02020603050405020304" pitchFamily="18" charset="0"/>
              </a:rPr>
              <a:t> catalase test – and a hanging-drop motility test to show typical tumbling motility. (The last was always gratifying when it worked!)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spc="-10" dirty="0">
                <a:latin typeface="Times New Roman" panose="02020603050405020304" pitchFamily="18" charset="0"/>
                <a:ea typeface="Calibri" panose="020F0502020204030204" pitchFamily="34" charset="0"/>
                <a:cs typeface="Times New Roman" panose="02020603050405020304" pitchFamily="18"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spc="-10" dirty="0">
                <a:latin typeface="Times New Roman" panose="02020603050405020304" pitchFamily="18" charset="0"/>
                <a:ea typeface="Calibri" panose="020F0502020204030204" pitchFamily="34" charset="0"/>
                <a:cs typeface="Times New Roman" panose="02020603050405020304" pitchFamily="18" charset="0"/>
              </a:rPr>
              <a:t>Positives at this stage would be followed by a serological test, using anti-</a:t>
            </a:r>
            <a:r>
              <a:rPr lang="en-GB" sz="2400" i="1" spc="-10"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spc="-10" dirty="0">
                <a:latin typeface="Times New Roman" panose="02020603050405020304" pitchFamily="18" charset="0"/>
                <a:ea typeface="Calibri" panose="020F0502020204030204" pitchFamily="34" charset="0"/>
                <a:cs typeface="Times New Roman" panose="02020603050405020304" pitchFamily="18" charset="0"/>
              </a:rPr>
              <a:t> </a:t>
            </a: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antisera.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771" y="2664372"/>
            <a:ext cx="5893871" cy="1000283"/>
          </a:xfrm>
          <a:prstGeom prst="rect">
            <a:avLst/>
          </a:prstGeom>
        </p:spPr>
      </p:pic>
    </p:spTree>
    <p:extLst>
      <p:ext uri="{BB962C8B-B14F-4D97-AF65-F5344CB8AC3E}">
        <p14:creationId xmlns:p14="http://schemas.microsoft.com/office/powerpoint/2010/main" val="422265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7366" y="708318"/>
            <a:ext cx="9317420" cy="5613845"/>
          </a:xfrm>
          <a:prstGeom prst="rect">
            <a:avLst/>
          </a:prstGeom>
        </p:spPr>
        <p:txBody>
          <a:bodyPr wrap="square">
            <a:spAutoFit/>
          </a:bodyPr>
          <a:lstStyle/>
          <a:p>
            <a:pPr algn="just">
              <a:lnSpc>
                <a:spcPct val="115000"/>
              </a:lnSpc>
              <a:spcAft>
                <a:spcPts val="0"/>
              </a:spcAft>
            </a:pPr>
            <a:r>
              <a:rPr lang="en-GB" sz="2400" dirty="0" smtClean="0">
                <a:latin typeface="Times New Roman" panose="02020603050405020304" pitchFamily="18" charset="0"/>
                <a:ea typeface="Calibri" panose="020F0502020204030204" pitchFamily="34" charset="0"/>
                <a:cs typeface="Times New Roman" panose="02020603050405020304" pitchFamily="18" charset="0"/>
              </a:rPr>
              <a:t>The problem with direct plating on to any dried, agar-based medium is that low-numbers of organisms in a sample (say, less than 10 viable cells mL</a:t>
            </a:r>
            <a:r>
              <a:rPr lang="en-GB" sz="2400" baseline="30000" dirty="0" smtClean="0">
                <a:latin typeface="Times New Roman" panose="02020603050405020304" pitchFamily="18" charset="0"/>
                <a:ea typeface="Calibri" panose="020F0502020204030204" pitchFamily="34" charset="0"/>
                <a:cs typeface="Times New Roman" panose="02020603050405020304" pitchFamily="18" charset="0"/>
              </a:rPr>
              <a:t>-1</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are not necessarily isolated. Shortly after the appearance of LSA, selective broths became available.</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smtClean="0">
                <a:latin typeface="Times New Roman" panose="02020603050405020304" pitchFamily="18" charset="0"/>
                <a:ea typeface="Calibri" panose="020F0502020204030204" pitchFamily="34" charset="0"/>
                <a:cs typeface="Times New Roman" panose="02020603050405020304" pitchFamily="18" charset="0"/>
              </a:rPr>
              <a:t>Firstly, Half-Fraser Broth was used, in a 25g:250mL dilution, to encourage – resuscitate – low-viability cells in a brief incubation. An aliquot was then transferred over to an enrichment broth.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441" y="2758144"/>
            <a:ext cx="3405351" cy="2066925"/>
          </a:xfrm>
          <a:prstGeom prst="rect">
            <a:avLst/>
          </a:prstGeom>
        </p:spPr>
      </p:pic>
    </p:spTree>
    <p:extLst>
      <p:ext uri="{BB962C8B-B14F-4D97-AF65-F5344CB8AC3E}">
        <p14:creationId xmlns:p14="http://schemas.microsoft.com/office/powerpoint/2010/main" val="168662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994" y="1355835"/>
            <a:ext cx="9948041" cy="4162678"/>
          </a:xfrm>
          <a:prstGeom prst="rect">
            <a:avLst/>
          </a:prstGeom>
        </p:spPr>
        <p:txBody>
          <a:bodyPr wrap="square">
            <a:spAutoFit/>
          </a:bodyPr>
          <a:lstStyle/>
          <a:p>
            <a:pPr algn="just">
              <a:lnSpc>
                <a:spcPct val="115000"/>
              </a:lnSpc>
              <a:spcAft>
                <a:spcPts val="0"/>
              </a:spcAft>
            </a:pP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Listeria Enrichment Broths (LEBs) contain three Gram-negative- and </a:t>
            </a:r>
            <a:r>
              <a:rPr lang="en-GB" sz="2400" i="1" spc="-10" dirty="0" smtClean="0">
                <a:latin typeface="Times New Roman" panose="02020603050405020304" pitchFamily="18" charset="0"/>
                <a:ea typeface="Calibri" panose="020F0502020204030204" pitchFamily="34" charset="0"/>
                <a:cs typeface="Times New Roman" panose="02020603050405020304" pitchFamily="18" charset="0"/>
              </a:rPr>
              <a:t>Staphylococcus</a:t>
            </a: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-inhibiting antibiotics which enable laboratories to enrich selectively </a:t>
            </a:r>
            <a:r>
              <a:rPr lang="en-GB" sz="2400" i="1" spc="-10" dirty="0" smtClean="0">
                <a:latin typeface="Times New Roman" panose="02020603050405020304" pitchFamily="18" charset="0"/>
                <a:ea typeface="Calibri" panose="020F0502020204030204" pitchFamily="34" charset="0"/>
                <a:cs typeface="Times New Roman" panose="02020603050405020304" pitchFamily="18" charset="0"/>
              </a:rPr>
              <a:t>Listeria</a:t>
            </a: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 spp. in suitably-diluted samples at an appropriate temperature overnight, before plating out on to the dried selective medium, such a LSA or PALCAM.</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After incubation, the plates could be read as presumptive-positive 48 hours after initial sample preparation. Using an API strip or similar would add another 18 to 24 hours, if a customer wanted definitive speciation</a:t>
            </a:r>
            <a:r>
              <a:rPr lang="en-GB" spc="-1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endParaRPr lang="en-GB" sz="1400" spc="-1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129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463386"/>
              </p:ext>
            </p:extLst>
          </p:nvPr>
        </p:nvGraphicFramePr>
        <p:xfrm>
          <a:off x="2651402" y="882868"/>
          <a:ext cx="6448098" cy="3599844"/>
        </p:xfrm>
        <a:graphic>
          <a:graphicData uri="http://schemas.openxmlformats.org/drawingml/2006/table">
            <a:tbl>
              <a:tblPr firstRow="1" firstCol="1" bandRow="1">
                <a:tableStyleId>{5C22544A-7EE6-4342-B048-85BDC9FD1C3A}</a:tableStyleId>
              </a:tblPr>
              <a:tblGrid>
                <a:gridCol w="3224049">
                  <a:extLst>
                    <a:ext uri="{9D8B030D-6E8A-4147-A177-3AD203B41FA5}">
                      <a16:colId xmlns:a16="http://schemas.microsoft.com/office/drawing/2014/main" val="1232670424"/>
                    </a:ext>
                  </a:extLst>
                </a:gridCol>
                <a:gridCol w="3224049">
                  <a:extLst>
                    <a:ext uri="{9D8B030D-6E8A-4147-A177-3AD203B41FA5}">
                      <a16:colId xmlns:a16="http://schemas.microsoft.com/office/drawing/2014/main" val="1700063013"/>
                    </a:ext>
                  </a:extLst>
                </a:gridCol>
              </a:tblGrid>
              <a:tr h="3599844">
                <a:tc>
                  <a:txBody>
                    <a:bodyPr/>
                    <a:lstStyle/>
                    <a:p>
                      <a:pPr algn="just">
                        <a:lnSpc>
                          <a:spcPct val="115000"/>
                        </a:lnSpc>
                        <a:spcAft>
                          <a:spcPts val="0"/>
                        </a:spcAft>
                      </a:pPr>
                      <a:endParaRPr lang="en-GB" sz="1400" spc="-10" dirty="0">
                        <a:effectLst/>
                      </a:endParaRPr>
                    </a:p>
                    <a:p>
                      <a:pPr algn="just">
                        <a:lnSpc>
                          <a:spcPct val="115000"/>
                        </a:lnSpc>
                        <a:spcAft>
                          <a:spcPts val="0"/>
                        </a:spcAft>
                      </a:pPr>
                      <a:r>
                        <a:rPr lang="en-GB" sz="1400" spc="-10" dirty="0">
                          <a:effectLst/>
                        </a:rPr>
                        <a:t> </a:t>
                      </a:r>
                      <a:endParaRPr lang="en-GB" sz="1100" dirty="0">
                        <a:effectLst/>
                      </a:endParaRPr>
                    </a:p>
                    <a:p>
                      <a:pPr algn="ctr">
                        <a:lnSpc>
                          <a:spcPct val="115000"/>
                        </a:lnSpc>
                        <a:spcAft>
                          <a:spcPts val="0"/>
                        </a:spcAft>
                      </a:pPr>
                      <a:endParaRPr lang="en-GB" sz="14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GB" sz="14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GB" sz="14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GB" sz="14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GB" sz="14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GB" sz="14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GB" sz="14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GB" sz="14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GB" sz="14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GB" sz="1400" i="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b="0" i="0" u="none" strike="noStrike" dirty="0" smtClean="0">
                          <a:solidFill>
                            <a:schemeClr val="tx1"/>
                          </a:solidFill>
                          <a:effectLst/>
                          <a:latin typeface="Times New Roman" panose="02020603050405020304" pitchFamily="18" charset="0"/>
                          <a:cs typeface="Times New Roman" panose="02020603050405020304" pitchFamily="18" charset="0"/>
                        </a:rPr>
                        <a:t>Harlequin </a:t>
                      </a:r>
                      <a:r>
                        <a:rPr lang="en-GB" sz="1400" b="0" i="1" u="none" strike="noStrike" dirty="0">
                          <a:solidFill>
                            <a:schemeClr val="tx1"/>
                          </a:solidFill>
                          <a:effectLst/>
                          <a:latin typeface="Times New Roman" panose="02020603050405020304" pitchFamily="18" charset="0"/>
                          <a:cs typeface="Times New Roman" panose="02020603050405020304" pitchFamily="18" charset="0"/>
                        </a:rPr>
                        <a:t>Listeria</a:t>
                      </a:r>
                      <a:r>
                        <a:rPr lang="en-GB" sz="1400" b="0" i="0" u="none" strike="noStrike" dirty="0">
                          <a:solidFill>
                            <a:schemeClr val="tx1"/>
                          </a:solidFill>
                          <a:effectLst/>
                          <a:latin typeface="Times New Roman" panose="02020603050405020304" pitchFamily="18" charset="0"/>
                          <a:cs typeface="Times New Roman" panose="02020603050405020304" pitchFamily="18" charset="0"/>
                        </a:rPr>
                        <a:t> Chromogenic Agar</a:t>
                      </a:r>
                      <a:r>
                        <a:rPr lang="en-GB" sz="1400" b="0" i="0" u="none" dirty="0">
                          <a:solidFill>
                            <a:schemeClr val="tx1"/>
                          </a:solidFill>
                          <a:effectLst/>
                          <a:latin typeface="Times New Roman" panose="02020603050405020304" pitchFamily="18" charset="0"/>
                          <a:cs typeface="Times New Roman" panose="02020603050405020304" pitchFamily="18" charset="0"/>
                        </a:rPr>
                        <a:t> </a:t>
                      </a:r>
                      <a:r>
                        <a:rPr lang="en-GB" sz="1400" b="0" i="0" dirty="0">
                          <a:solidFill>
                            <a:schemeClr val="tx1"/>
                          </a:solidFill>
                          <a:effectLst/>
                          <a:latin typeface="Times New Roman" panose="02020603050405020304" pitchFamily="18" charset="0"/>
                          <a:cs typeface="Times New Roman" panose="02020603050405020304" pitchFamily="18" charset="0"/>
                        </a:rPr>
                        <a:t>(LabM)</a:t>
                      </a:r>
                      <a:endParaRPr lang="en-GB" sz="1100" b="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spc="-10" dirty="0">
                          <a:effectLst/>
                        </a:rPr>
                        <a:t> </a:t>
                      </a:r>
                      <a:endParaRPr lang="en-GB" sz="1100" dirty="0">
                        <a:effectLst/>
                      </a:endParaRPr>
                    </a:p>
                    <a:p>
                      <a:pPr algn="ctr">
                        <a:lnSpc>
                          <a:spcPct val="115000"/>
                        </a:lnSpc>
                        <a:spcAft>
                          <a:spcPts val="0"/>
                        </a:spcAft>
                      </a:pPr>
                      <a:r>
                        <a:rPr lang="en-GB" sz="1400" spc="-10" dirty="0">
                          <a:effectLst/>
                        </a:rPr>
                        <a:t> </a:t>
                      </a:r>
                      <a:endParaRPr lang="en-GB" sz="1100" dirty="0">
                        <a:effectLst/>
                      </a:endParaRPr>
                    </a:p>
                    <a:p>
                      <a:pPr algn="ctr">
                        <a:lnSpc>
                          <a:spcPct val="115000"/>
                        </a:lnSpc>
                        <a:spcAft>
                          <a:spcPts val="0"/>
                        </a:spcAft>
                      </a:pPr>
                      <a:r>
                        <a:rPr lang="en-GB" sz="1400" spc="-10" dirty="0">
                          <a:effectLst/>
                        </a:rPr>
                        <a:t> </a:t>
                      </a:r>
                      <a:endParaRPr lang="en-GB" sz="1100" dirty="0">
                        <a:effectLst/>
                      </a:endParaRPr>
                    </a:p>
                    <a:p>
                      <a:pPr algn="ctr">
                        <a:lnSpc>
                          <a:spcPct val="115000"/>
                        </a:lnSpc>
                        <a:spcAft>
                          <a:spcPts val="0"/>
                        </a:spcAft>
                      </a:pPr>
                      <a:r>
                        <a:rPr lang="en-GB" sz="1400" spc="-10" dirty="0">
                          <a:effectLst/>
                        </a:rPr>
                        <a:t> </a:t>
                      </a:r>
                      <a:endParaRPr lang="en-GB" sz="1100" dirty="0">
                        <a:effectLst/>
                      </a:endParaRPr>
                    </a:p>
                    <a:p>
                      <a:pPr algn="ctr">
                        <a:lnSpc>
                          <a:spcPct val="115000"/>
                        </a:lnSpc>
                        <a:spcAft>
                          <a:spcPts val="0"/>
                        </a:spcAft>
                      </a:pPr>
                      <a:endParaRPr lang="en-GB" sz="1400" spc="-10" dirty="0" smtClean="0">
                        <a:effectLst/>
                      </a:endParaRPr>
                    </a:p>
                    <a:p>
                      <a:pPr algn="ctr">
                        <a:lnSpc>
                          <a:spcPct val="115000"/>
                        </a:lnSpc>
                        <a:spcAft>
                          <a:spcPts val="0"/>
                        </a:spcAft>
                      </a:pPr>
                      <a:endParaRPr lang="en-GB" sz="1400" spc="-10" dirty="0" smtClean="0">
                        <a:effectLst/>
                      </a:endParaRPr>
                    </a:p>
                    <a:p>
                      <a:pPr algn="ctr">
                        <a:lnSpc>
                          <a:spcPct val="115000"/>
                        </a:lnSpc>
                        <a:spcAft>
                          <a:spcPts val="0"/>
                        </a:spcAft>
                      </a:pPr>
                      <a:endParaRPr lang="en-GB" sz="1400" spc="-10" dirty="0" smtClean="0">
                        <a:effectLst/>
                      </a:endParaRPr>
                    </a:p>
                    <a:p>
                      <a:pPr algn="ctr">
                        <a:lnSpc>
                          <a:spcPct val="115000"/>
                        </a:lnSpc>
                        <a:spcAft>
                          <a:spcPts val="0"/>
                        </a:spcAft>
                      </a:pPr>
                      <a:endParaRPr lang="en-GB" sz="1400" spc="-10" dirty="0" smtClean="0">
                        <a:effectLst/>
                      </a:endParaRPr>
                    </a:p>
                    <a:p>
                      <a:pPr algn="ctr">
                        <a:lnSpc>
                          <a:spcPct val="115000"/>
                        </a:lnSpc>
                        <a:spcAft>
                          <a:spcPts val="0"/>
                        </a:spcAft>
                      </a:pPr>
                      <a:endParaRPr lang="en-GB" sz="1400" spc="-10" dirty="0" smtClean="0">
                        <a:effectLst/>
                      </a:endParaRPr>
                    </a:p>
                    <a:p>
                      <a:pPr algn="ctr">
                        <a:lnSpc>
                          <a:spcPct val="115000"/>
                        </a:lnSpc>
                        <a:spcAft>
                          <a:spcPts val="0"/>
                        </a:spcAft>
                      </a:pPr>
                      <a:endParaRPr lang="en-GB" sz="1400" spc="-10" dirty="0" smtClean="0">
                        <a:effectLst/>
                      </a:endParaRPr>
                    </a:p>
                    <a:p>
                      <a:pPr algn="ctr">
                        <a:lnSpc>
                          <a:spcPct val="115000"/>
                        </a:lnSpc>
                        <a:spcAft>
                          <a:spcPts val="0"/>
                        </a:spcAft>
                      </a:pPr>
                      <a:endParaRPr lang="en-GB" sz="1400" spc="-10" dirty="0" smtClean="0">
                        <a:effectLst/>
                      </a:endParaRPr>
                    </a:p>
                    <a:p>
                      <a:pPr algn="ctr">
                        <a:lnSpc>
                          <a:spcPct val="115000"/>
                        </a:lnSpc>
                        <a:spcAft>
                          <a:spcPts val="0"/>
                        </a:spcAft>
                      </a:pPr>
                      <a:endParaRPr lang="en-GB" sz="1400" spc="-10" dirty="0" smtClean="0">
                        <a:effectLst/>
                      </a:endParaRPr>
                    </a:p>
                    <a:p>
                      <a:pPr algn="ctr">
                        <a:lnSpc>
                          <a:spcPct val="115000"/>
                        </a:lnSpc>
                        <a:spcAft>
                          <a:spcPts val="0"/>
                        </a:spcAft>
                      </a:pPr>
                      <a:r>
                        <a:rPr lang="en-GB" sz="1400" b="0" spc="-10" dirty="0" smtClean="0">
                          <a:solidFill>
                            <a:schemeClr val="tx1"/>
                          </a:solidFill>
                          <a:effectLst/>
                          <a:latin typeface="Times New Roman" panose="02020603050405020304" pitchFamily="18" charset="0"/>
                          <a:cs typeface="Times New Roman" panose="02020603050405020304" pitchFamily="18" charset="0"/>
                        </a:rPr>
                        <a:t>ALOA </a:t>
                      </a:r>
                      <a:r>
                        <a:rPr lang="en-GB" sz="1400" b="0" spc="-10" dirty="0">
                          <a:solidFill>
                            <a:schemeClr val="tx1"/>
                          </a:solidFill>
                          <a:effectLst/>
                          <a:latin typeface="Times New Roman" panose="02020603050405020304" pitchFamily="18" charset="0"/>
                          <a:cs typeface="Times New Roman" panose="02020603050405020304" pitchFamily="18" charset="0"/>
                        </a:rPr>
                        <a:t>Selective Chromogenic </a:t>
                      </a:r>
                      <a:r>
                        <a:rPr lang="en-GB" sz="1400" b="0" i="1" spc="-10" dirty="0">
                          <a:solidFill>
                            <a:schemeClr val="tx1"/>
                          </a:solidFill>
                          <a:effectLst/>
                          <a:latin typeface="Times New Roman" panose="02020603050405020304" pitchFamily="18" charset="0"/>
                          <a:cs typeface="Times New Roman" panose="02020603050405020304" pitchFamily="18" charset="0"/>
                        </a:rPr>
                        <a:t>Listeria</a:t>
                      </a:r>
                      <a:r>
                        <a:rPr lang="en-GB" sz="1400" b="0" spc="-10" dirty="0">
                          <a:solidFill>
                            <a:schemeClr val="tx1"/>
                          </a:solidFill>
                          <a:effectLst/>
                          <a:latin typeface="Times New Roman" panose="02020603050405020304" pitchFamily="18" charset="0"/>
                          <a:cs typeface="Times New Roman" panose="02020603050405020304" pitchFamily="18" charset="0"/>
                        </a:rPr>
                        <a:t> Medium (BioMérieux </a:t>
                      </a:r>
                      <a:r>
                        <a:rPr lang="en-GB" sz="1400" b="0" spc="-10" dirty="0" smtClean="0">
                          <a:solidFill>
                            <a:schemeClr val="tx1"/>
                          </a:solidFill>
                          <a:effectLst/>
                          <a:latin typeface="Times New Roman" panose="02020603050405020304" pitchFamily="18" charset="0"/>
                          <a:cs typeface="Times New Roman" panose="02020603050405020304" pitchFamily="18" charset="0"/>
                        </a:rPr>
                        <a:t>)</a:t>
                      </a:r>
                      <a:endParaRPr lang="en-GB"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2241754"/>
                  </a:ext>
                </a:extLst>
              </a:tr>
            </a:tbl>
          </a:graphicData>
        </a:graphic>
      </p:graphicFrame>
      <p:pic>
        <p:nvPicPr>
          <p:cNvPr id="2050" name="Picture 1" descr="Image result for listeria harlequ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245" y="1009910"/>
            <a:ext cx="2790825" cy="27908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505" y="1009909"/>
            <a:ext cx="2790825" cy="2790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0166" y="4609755"/>
            <a:ext cx="10011103" cy="1791260"/>
          </a:xfrm>
          <a:prstGeom prst="rect">
            <a:avLst/>
          </a:prstGeom>
        </p:spPr>
        <p:txBody>
          <a:bodyPr wrap="square">
            <a:spAutoFit/>
          </a:bodyPr>
          <a:lstStyle/>
          <a:p>
            <a:pPr algn="just">
              <a:lnSpc>
                <a:spcPct val="115000"/>
              </a:lnSpc>
            </a:pPr>
            <a:r>
              <a:rPr lang="en-GB" sz="2400" dirty="0">
                <a:latin typeface="Times New Roman" panose="02020603050405020304" pitchFamily="18" charset="0"/>
                <a:cs typeface="Times New Roman" panose="02020603050405020304" pitchFamily="18" charset="0"/>
              </a:rPr>
              <a:t>Nowadays, laboratories use chromogenic solid media such as </a:t>
            </a:r>
            <a:r>
              <a:rPr lang="en-GB" sz="2400" dirty="0" err="1">
                <a:latin typeface="Times New Roman" panose="02020603050405020304" pitchFamily="18" charset="0"/>
                <a:cs typeface="Times New Roman" panose="02020603050405020304" pitchFamily="18" charset="0"/>
              </a:rPr>
              <a:t>LabM’s</a:t>
            </a:r>
            <a:r>
              <a:rPr lang="en-GB" sz="2400" dirty="0">
                <a:latin typeface="Times New Roman" panose="02020603050405020304" pitchFamily="18" charset="0"/>
                <a:cs typeface="Times New Roman" panose="02020603050405020304" pitchFamily="18" charset="0"/>
              </a:rPr>
              <a:t> ‘Harlequin’ </a:t>
            </a:r>
            <a:r>
              <a:rPr lang="en-GB" sz="2400" i="1" dirty="0">
                <a:latin typeface="Times New Roman" panose="02020603050405020304" pitchFamily="18" charset="0"/>
                <a:cs typeface="Times New Roman" panose="02020603050405020304" pitchFamily="18" charset="0"/>
              </a:rPr>
              <a:t>Listeria</a:t>
            </a:r>
            <a:r>
              <a:rPr lang="en-GB" sz="2400" dirty="0">
                <a:latin typeface="Times New Roman" panose="02020603050405020304" pitchFamily="18" charset="0"/>
                <a:cs typeface="Times New Roman" panose="02020603050405020304" pitchFamily="18" charset="0"/>
              </a:rPr>
              <a:t> Agar and </a:t>
            </a:r>
            <a:r>
              <a:rPr lang="en-GB" sz="2400" dirty="0" err="1">
                <a:latin typeface="Times New Roman" panose="02020603050405020304" pitchFamily="18" charset="0"/>
                <a:cs typeface="Times New Roman" panose="02020603050405020304" pitchFamily="18" charset="0"/>
              </a:rPr>
              <a:t>Oxoid’s</a:t>
            </a:r>
            <a:r>
              <a:rPr lang="en-GB" sz="2400" dirty="0">
                <a:latin typeface="Times New Roman" panose="02020603050405020304" pitchFamily="18" charset="0"/>
                <a:cs typeface="Times New Roman" panose="02020603050405020304" pitchFamily="18" charset="0"/>
              </a:rPr>
              <a:t> ‘Brilliance’ OCLA (Oxoid Chromogenic </a:t>
            </a:r>
            <a:r>
              <a:rPr lang="en-GB" sz="2400" i="1" dirty="0">
                <a:latin typeface="Times New Roman" panose="02020603050405020304" pitchFamily="18" charset="0"/>
                <a:cs typeface="Times New Roman" panose="02020603050405020304" pitchFamily="18" charset="0"/>
              </a:rPr>
              <a:t>Listeria</a:t>
            </a:r>
            <a:r>
              <a:rPr lang="en-GB" sz="2400" dirty="0">
                <a:latin typeface="Times New Roman" panose="02020603050405020304" pitchFamily="18" charset="0"/>
                <a:cs typeface="Times New Roman" panose="02020603050405020304" pitchFamily="18" charset="0"/>
              </a:rPr>
              <a:t> Medium). BioMérieux, manufacturers of API strips, produce a similar </a:t>
            </a:r>
            <a:r>
              <a:rPr lang="en-GB" sz="2400" dirty="0" smtClean="0">
                <a:latin typeface="Times New Roman" panose="02020603050405020304" pitchFamily="18" charset="0"/>
                <a:cs typeface="Times New Roman" panose="02020603050405020304" pitchFamily="18" charset="0"/>
              </a:rPr>
              <a:t>medium, ‘ALOA’.</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47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8179" y="664688"/>
            <a:ext cx="9932275" cy="5861605"/>
          </a:xfrm>
          <a:prstGeom prst="rect">
            <a:avLst/>
          </a:prstGeom>
        </p:spPr>
        <p:txBody>
          <a:bodyPr wrap="square">
            <a:spAutoFit/>
          </a:bodyPr>
          <a:lstStyle/>
          <a:p>
            <a:pPr algn="ctr">
              <a:lnSpc>
                <a:spcPct val="115000"/>
              </a:lnSpc>
              <a:spcAft>
                <a:spcPts val="0"/>
              </a:spcAft>
            </a:pPr>
            <a:endParaRPr lang="en-GB" sz="2400" spc="-1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spc="-1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spc="-1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spc="-1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spc="-1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spc="-1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spc="-1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spc="-1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spc="-1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At </a:t>
            </a:r>
            <a:r>
              <a:rPr lang="en-GB" sz="2400" spc="-10" dirty="0">
                <a:latin typeface="Times New Roman" panose="02020603050405020304" pitchFamily="18" charset="0"/>
                <a:ea typeface="Calibri" panose="020F0502020204030204" pitchFamily="34" charset="0"/>
                <a:cs typeface="Times New Roman" panose="02020603050405020304" pitchFamily="18" charset="0"/>
              </a:rPr>
              <a:t>Christian Salvesen, BM was one of our major suppliers of media (mostly because they made a </a:t>
            </a: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re-</a:t>
            </a:r>
            <a:r>
              <a:rPr lang="en-GB" sz="2400" spc="-10" dirty="0" err="1" smtClean="0">
                <a:latin typeface="Times New Roman" panose="02020603050405020304" pitchFamily="18" charset="0"/>
                <a:ea typeface="Calibri" panose="020F0502020204030204" pitchFamily="34" charset="0"/>
                <a:cs typeface="Times New Roman" panose="02020603050405020304" pitchFamily="18" charset="0"/>
              </a:rPr>
              <a:t>heatable</a:t>
            </a: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400" spc="-10" dirty="0">
                <a:latin typeface="Times New Roman" panose="02020603050405020304" pitchFamily="18" charset="0"/>
                <a:ea typeface="Calibri" panose="020F0502020204030204" pitchFamily="34" charset="0"/>
                <a:cs typeface="Times New Roman" panose="02020603050405020304" pitchFamily="18" charset="0"/>
              </a:rPr>
              <a:t>VRBA and undercut other suppliers on PCA</a:t>
            </a: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 ‒  and we </a:t>
            </a:r>
            <a:r>
              <a:rPr lang="en-GB" sz="2400" spc="-10" dirty="0">
                <a:latin typeface="Times New Roman" panose="02020603050405020304" pitchFamily="18" charset="0"/>
                <a:ea typeface="Calibri" panose="020F0502020204030204" pitchFamily="34" charset="0"/>
                <a:cs typeface="Times New Roman" panose="02020603050405020304" pitchFamily="18" charset="0"/>
              </a:rPr>
              <a:t>had just started to use ALOA before our lab closed down</a:t>
            </a: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endParaRPr lang="en-GB" sz="800" spc="-1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GB" sz="2400" i="1" dirty="0">
                <a:latin typeface="Times New Roman" panose="02020603050405020304" pitchFamily="18" charset="0"/>
                <a:cs typeface="Times New Roman" panose="02020603050405020304" pitchFamily="18" charset="0"/>
              </a:rPr>
              <a:t>Listeria </a:t>
            </a:r>
            <a:r>
              <a:rPr lang="en-GB" sz="2400" dirty="0">
                <a:latin typeface="Times New Roman" panose="02020603050405020304" pitchFamily="18" charset="0"/>
                <a:cs typeface="Times New Roman" panose="02020603050405020304" pitchFamily="18" charset="0"/>
              </a:rPr>
              <a:t>continued to follow me around at, and after, Salvesen</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013" y="123917"/>
            <a:ext cx="6684159" cy="4288403"/>
          </a:xfrm>
          <a:prstGeom prst="rect">
            <a:avLst/>
          </a:prstGeom>
        </p:spPr>
      </p:pic>
    </p:spTree>
    <p:extLst>
      <p:ext uri="{BB962C8B-B14F-4D97-AF65-F5344CB8AC3E}">
        <p14:creationId xmlns:p14="http://schemas.microsoft.com/office/powerpoint/2010/main" val="412008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5117" y="1229710"/>
            <a:ext cx="9727324" cy="4339650"/>
          </a:xfrm>
          <a:prstGeom prst="rect">
            <a:avLst/>
          </a:prstGeom>
        </p:spPr>
        <p:txBody>
          <a:bodyPr wrap="square">
            <a:spAutoFit/>
          </a:bodyPr>
          <a:lstStyle/>
          <a:p>
            <a:pPr algn="just">
              <a:lnSpc>
                <a:spcPct val="115000"/>
              </a:lnSpc>
              <a:spcAft>
                <a:spcPts val="0"/>
              </a:spcAft>
            </a:pPr>
            <a:r>
              <a:rPr lang="en-GB" sz="2400" spc="-10" dirty="0">
                <a:latin typeface="Times New Roman" panose="02020603050405020304" pitchFamily="18" charset="0"/>
                <a:ea typeface="Calibri" panose="020F0502020204030204" pitchFamily="34" charset="0"/>
                <a:cs typeface="Times New Roman" panose="02020603050405020304" pitchFamily="18" charset="0"/>
              </a:rPr>
              <a:t>Salvesen itself had a low-level </a:t>
            </a:r>
            <a:r>
              <a:rPr lang="en-GB" sz="2400" i="1" spc="-10"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spc="-10" dirty="0">
                <a:latin typeface="Times New Roman" panose="02020603050405020304" pitchFamily="18" charset="0"/>
                <a:ea typeface="Calibri" panose="020F0502020204030204" pitchFamily="34" charset="0"/>
                <a:cs typeface="Times New Roman" panose="02020603050405020304" pitchFamily="18" charset="0"/>
              </a:rPr>
              <a:t> and </a:t>
            </a:r>
            <a:r>
              <a:rPr lang="en-GB" sz="2400" i="1" spc="-10" dirty="0">
                <a:latin typeface="Times New Roman" panose="02020603050405020304" pitchFamily="18" charset="0"/>
                <a:ea typeface="Calibri" panose="020F0502020204030204" pitchFamily="34" charset="0"/>
                <a:cs typeface="Times New Roman" panose="02020603050405020304" pitchFamily="18" charset="0"/>
              </a:rPr>
              <a:t>Bacillus cereus</a:t>
            </a:r>
            <a:r>
              <a:rPr lang="en-GB" sz="2400" spc="-10" dirty="0">
                <a:latin typeface="Times New Roman" panose="02020603050405020304" pitchFamily="18" charset="0"/>
                <a:ea typeface="Calibri" panose="020F0502020204030204" pitchFamily="34" charset="0"/>
                <a:cs typeface="Times New Roman" panose="02020603050405020304" pitchFamily="18" charset="0"/>
              </a:rPr>
              <a:t> problem in a cooked-rice production line at the Lowestoft site. Many visits to the </a:t>
            </a: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site </a:t>
            </a:r>
            <a:r>
              <a:rPr lang="en-GB" sz="2400" spc="-10" dirty="0">
                <a:latin typeface="Times New Roman" panose="02020603050405020304" pitchFamily="18" charset="0"/>
                <a:ea typeface="Calibri" panose="020F0502020204030204" pitchFamily="34" charset="0"/>
                <a:cs typeface="Times New Roman" panose="02020603050405020304" pitchFamily="18" charset="0"/>
              </a:rPr>
              <a:t>and many profile swabs and samples later, the problem was found to be the post-cooler, chilled-water rice-transfer pipework. </a:t>
            </a:r>
            <a:endParaRPr lang="en-GB" sz="2400" spc="-1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spc="-1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I </a:t>
            </a:r>
            <a:r>
              <a:rPr lang="en-GB" sz="2400" spc="-10" dirty="0">
                <a:latin typeface="Times New Roman" panose="02020603050405020304" pitchFamily="18" charset="0"/>
                <a:ea typeface="Calibri" panose="020F0502020204030204" pitchFamily="34" charset="0"/>
                <a:cs typeface="Times New Roman" panose="02020603050405020304" pitchFamily="18" charset="0"/>
              </a:rPr>
              <a:t>reasoned that the organisms were surviving in the layer of polysaccharides on the inside of the pipework, which chlorine was not penetrating. Chlorine </a:t>
            </a:r>
            <a:r>
              <a:rPr lang="en-GB" sz="2400" i="1" spc="-10" dirty="0">
                <a:latin typeface="Times New Roman" panose="02020603050405020304" pitchFamily="18" charset="0"/>
                <a:ea typeface="Calibri" panose="020F0502020204030204" pitchFamily="34" charset="0"/>
                <a:cs typeface="Times New Roman" panose="02020603050405020304" pitchFamily="18" charset="0"/>
              </a:rPr>
              <a:t>dioxide</a:t>
            </a:r>
            <a:r>
              <a:rPr lang="en-GB" sz="2400" spc="-10" dirty="0">
                <a:latin typeface="Times New Roman" panose="02020603050405020304" pitchFamily="18" charset="0"/>
                <a:ea typeface="Calibri" panose="020F0502020204030204" pitchFamily="34" charset="0"/>
                <a:cs typeface="Times New Roman" panose="02020603050405020304" pitchFamily="18" charset="0"/>
              </a:rPr>
              <a:t>, however, DID, and </a:t>
            </a: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the pathogens </a:t>
            </a:r>
            <a:r>
              <a:rPr lang="en-GB" sz="2400" spc="-10" dirty="0">
                <a:latin typeface="Times New Roman" panose="02020603050405020304" pitchFamily="18" charset="0"/>
                <a:ea typeface="Calibri" panose="020F0502020204030204" pitchFamily="34" charset="0"/>
                <a:cs typeface="Times New Roman" panose="02020603050405020304" pitchFamily="18" charset="0"/>
              </a:rPr>
              <a:t>went away</a:t>
            </a: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endParaRPr lang="en-GB" sz="2400" spc="-1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spc="-10" dirty="0" smtClean="0">
                <a:latin typeface="Times New Roman" panose="02020603050405020304" pitchFamily="18" charset="0"/>
                <a:ea typeface="Calibri" panose="020F0502020204030204" pitchFamily="34" charset="0"/>
                <a:cs typeface="Times New Roman" panose="02020603050405020304" pitchFamily="18" charset="0"/>
              </a:rPr>
              <a:t>Problem solved (1).</a:t>
            </a:r>
          </a:p>
        </p:txBody>
      </p:sp>
    </p:spTree>
    <p:extLst>
      <p:ext uri="{BB962C8B-B14F-4D97-AF65-F5344CB8AC3E}">
        <p14:creationId xmlns:p14="http://schemas.microsoft.com/office/powerpoint/2010/main" val="78348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7822" y="924605"/>
            <a:ext cx="9743090" cy="4764381"/>
          </a:xfrm>
          <a:prstGeom prst="rect">
            <a:avLst/>
          </a:prstGeom>
        </p:spPr>
        <p:txBody>
          <a:bodyPr wrap="square">
            <a:spAutoFit/>
          </a:bodyPr>
          <a:lstStyle/>
          <a:p>
            <a:pPr algn="just">
              <a:lnSpc>
                <a:spcPct val="115000"/>
              </a:lnSpc>
            </a:pPr>
            <a:r>
              <a:rPr lang="en-GB" sz="2400" dirty="0">
                <a:latin typeface="Times New Roman" panose="02020603050405020304" pitchFamily="18" charset="0"/>
                <a:cs typeface="Times New Roman" panose="02020603050405020304" pitchFamily="18" charset="0"/>
              </a:rPr>
              <a:t>At a well-known chilled meats manufacturer in Norfolk, one of my main responsibilities was to solve their </a:t>
            </a:r>
            <a:r>
              <a:rPr lang="en-GB" sz="2400" i="1" dirty="0">
                <a:latin typeface="Times New Roman" panose="02020603050405020304" pitchFamily="18" charset="0"/>
                <a:cs typeface="Times New Roman" panose="02020603050405020304" pitchFamily="18" charset="0"/>
              </a:rPr>
              <a:t>Listeria </a:t>
            </a:r>
            <a:r>
              <a:rPr lang="en-GB" sz="2400" dirty="0">
                <a:latin typeface="Times New Roman" panose="02020603050405020304" pitchFamily="18" charset="0"/>
                <a:cs typeface="Times New Roman" panose="02020603050405020304" pitchFamily="18" charset="0"/>
              </a:rPr>
              <a:t>problem, which was a major concern for customers. Again, many, many early-morning profile swabs and samples later, we found two species – each in a different environment. </a:t>
            </a:r>
            <a:endParaRPr lang="en-GB" sz="2400" dirty="0" smtClean="0">
              <a:latin typeface="Times New Roman" panose="02020603050405020304" pitchFamily="18" charset="0"/>
              <a:cs typeface="Times New Roman" panose="02020603050405020304" pitchFamily="18" charset="0"/>
            </a:endParaRPr>
          </a:p>
          <a:p>
            <a:pPr algn="just">
              <a:lnSpc>
                <a:spcPct val="115000"/>
              </a:lnSpc>
            </a:pPr>
            <a:endParaRPr lang="en-GB" sz="2400" dirty="0">
              <a:latin typeface="Times New Roman" panose="02020603050405020304" pitchFamily="18" charset="0"/>
              <a:cs typeface="Times New Roman" panose="02020603050405020304" pitchFamily="18" charset="0"/>
            </a:endParaRPr>
          </a:p>
          <a:p>
            <a:pPr algn="just">
              <a:lnSpc>
                <a:spcPct val="115000"/>
              </a:lnSpc>
            </a:pPr>
            <a:r>
              <a:rPr lang="en-GB" sz="2400" dirty="0" smtClean="0">
                <a:latin typeface="Times New Roman" panose="02020603050405020304" pitchFamily="18" charset="0"/>
                <a:cs typeface="Times New Roman" panose="02020603050405020304" pitchFamily="18" charset="0"/>
              </a:rPr>
              <a:t>One species was </a:t>
            </a:r>
            <a:r>
              <a:rPr lang="en-GB" sz="2400" dirty="0">
                <a:latin typeface="Times New Roman" panose="02020603050405020304" pitchFamily="18" charset="0"/>
                <a:cs typeface="Times New Roman" panose="02020603050405020304" pitchFamily="18" charset="0"/>
              </a:rPr>
              <a:t>being walked into the production area from a contaminated </a:t>
            </a:r>
            <a:r>
              <a:rPr lang="en-GB" sz="2400" dirty="0" err="1">
                <a:latin typeface="Times New Roman" panose="02020603050405020304" pitchFamily="18" charset="0"/>
                <a:cs typeface="Times New Roman" panose="02020603050405020304" pitchFamily="18" charset="0"/>
              </a:rPr>
              <a:t>bootwash</a:t>
            </a:r>
            <a:r>
              <a:rPr lang="en-GB" sz="2400" dirty="0">
                <a:latin typeface="Times New Roman" panose="02020603050405020304" pitchFamily="18" charset="0"/>
                <a:cs typeface="Times New Roman" panose="02020603050405020304" pitchFamily="18" charset="0"/>
              </a:rPr>
              <a:t>; the other was </a:t>
            </a:r>
            <a:r>
              <a:rPr lang="en-GB" sz="2400" dirty="0" smtClean="0">
                <a:latin typeface="Times New Roman" panose="02020603050405020304" pitchFamily="18" charset="0"/>
                <a:cs typeface="Times New Roman" panose="02020603050405020304" pitchFamily="18" charset="0"/>
              </a:rPr>
              <a:t>on, </a:t>
            </a:r>
            <a:r>
              <a:rPr lang="en-GB" sz="2400" dirty="0">
                <a:latin typeface="Times New Roman" panose="02020603050405020304" pitchFamily="18" charset="0"/>
                <a:cs typeface="Times New Roman" panose="02020603050405020304" pitchFamily="18" charset="0"/>
              </a:rPr>
              <a:t>and </a:t>
            </a:r>
            <a:r>
              <a:rPr lang="en-GB" sz="2400" dirty="0" smtClean="0">
                <a:latin typeface="Times New Roman" panose="02020603050405020304" pitchFamily="18" charset="0"/>
                <a:cs typeface="Times New Roman" panose="02020603050405020304" pitchFamily="18" charset="0"/>
              </a:rPr>
              <a:t>especially under, </a:t>
            </a:r>
            <a:r>
              <a:rPr lang="en-GB" sz="2400" dirty="0">
                <a:latin typeface="Times New Roman" panose="02020603050405020304" pitchFamily="18" charset="0"/>
                <a:cs typeface="Times New Roman" panose="02020603050405020304" pitchFamily="18" charset="0"/>
              </a:rPr>
              <a:t>the framework of a mezzanine walkway which overlooked production equipment and which wasn’t being cleaned properly. </a:t>
            </a:r>
            <a:endParaRPr lang="en-GB" sz="2400" dirty="0" smtClean="0">
              <a:latin typeface="Times New Roman" panose="02020603050405020304" pitchFamily="18" charset="0"/>
              <a:cs typeface="Times New Roman" panose="02020603050405020304" pitchFamily="18" charset="0"/>
            </a:endParaRPr>
          </a:p>
          <a:p>
            <a:pPr algn="just">
              <a:lnSpc>
                <a:spcPct val="115000"/>
              </a:lnSpc>
            </a:pPr>
            <a:endParaRPr lang="en-GB" sz="2400" dirty="0">
              <a:latin typeface="Times New Roman" panose="02020603050405020304" pitchFamily="18" charset="0"/>
              <a:cs typeface="Times New Roman" panose="02020603050405020304" pitchFamily="18" charset="0"/>
            </a:endParaRPr>
          </a:p>
          <a:p>
            <a:pPr algn="just">
              <a:lnSpc>
                <a:spcPct val="115000"/>
              </a:lnSpc>
            </a:pPr>
            <a:r>
              <a:rPr lang="en-GB" sz="2400" dirty="0" smtClean="0">
                <a:latin typeface="Times New Roman" panose="02020603050405020304" pitchFamily="18" charset="0"/>
                <a:cs typeface="Times New Roman" panose="02020603050405020304" pitchFamily="18" charset="0"/>
              </a:rPr>
              <a:t>Problem solved (2).</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004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507" y="3526548"/>
            <a:ext cx="3694880" cy="2868966"/>
          </a:xfrm>
          <a:prstGeom prst="rect">
            <a:avLst/>
          </a:prstGeom>
        </p:spPr>
      </p:pic>
      <p:sp>
        <p:nvSpPr>
          <p:cNvPr id="5" name="Rectangle 4"/>
          <p:cNvSpPr/>
          <p:nvPr/>
        </p:nvSpPr>
        <p:spPr>
          <a:xfrm>
            <a:off x="1277008" y="563618"/>
            <a:ext cx="9695792" cy="2640723"/>
          </a:xfrm>
          <a:prstGeom prst="rect">
            <a:avLst/>
          </a:prstGeom>
        </p:spPr>
        <p:txBody>
          <a:bodyPr wrap="square">
            <a:spAutoFit/>
          </a:bodyPr>
          <a:lstStyle/>
          <a:p>
            <a:pPr algn="just">
              <a:lnSpc>
                <a:spcPct val="115000"/>
              </a:lnSpc>
              <a:spcAft>
                <a:spcPts val="0"/>
              </a:spcAft>
            </a:pPr>
            <a:r>
              <a:rPr lang="en-GB" sz="2400" i="1" spc="-10"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spc="-10" dirty="0">
                <a:latin typeface="Times New Roman" panose="02020603050405020304" pitchFamily="18" charset="0"/>
                <a:ea typeface="Calibri" panose="020F0502020204030204" pitchFamily="34" charset="0"/>
                <a:cs typeface="Times New Roman" panose="02020603050405020304" pitchFamily="18" charset="0"/>
              </a:rPr>
              <a:t> will continue to be present in the food industry, we will continue to need to use these increasingly sophisticated media in order to be able to detect and remove it. Methods have become so sophisticated, in fact, that polymerase chain reaction technology (PCR) is now being used on a regular basis.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spc="-10" dirty="0">
                <a:latin typeface="Times New Roman" panose="02020603050405020304" pitchFamily="18" charset="0"/>
                <a:ea typeface="Calibri" panose="020F0502020204030204" pitchFamily="34" charset="0"/>
                <a:cs typeface="Times New Roman" panose="02020603050405020304" pitchFamily="18" charset="0"/>
              </a:rPr>
              <a:t>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spc="-10" dirty="0">
                <a:latin typeface="Times New Roman" panose="02020603050405020304" pitchFamily="18" charset="0"/>
                <a:ea typeface="Calibri" panose="020F0502020204030204" pitchFamily="34" charset="0"/>
                <a:cs typeface="Times New Roman" panose="02020603050405020304" pitchFamily="18" charset="0"/>
              </a:rPr>
              <a:t>DuPont’s </a:t>
            </a:r>
            <a:r>
              <a:rPr lang="en-GB" sz="2400" spc="-10" dirty="0" err="1">
                <a:latin typeface="Times New Roman" panose="02020603050405020304" pitchFamily="18" charset="0"/>
                <a:ea typeface="Calibri" panose="020F0502020204030204" pitchFamily="34" charset="0"/>
                <a:cs typeface="Times New Roman" panose="02020603050405020304" pitchFamily="18" charset="0"/>
              </a:rPr>
              <a:t>Qualicon</a:t>
            </a:r>
            <a:r>
              <a:rPr lang="en-GB" sz="2400" spc="-10" dirty="0">
                <a:latin typeface="Times New Roman" panose="02020603050405020304" pitchFamily="18" charset="0"/>
                <a:ea typeface="Calibri" panose="020F0502020204030204" pitchFamily="34" charset="0"/>
                <a:cs typeface="Times New Roman" panose="02020603050405020304" pitchFamily="18" charset="0"/>
              </a:rPr>
              <a:t> BAX® machine is probably the best example.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688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347037"/>
            <a:ext cx="9333185" cy="3702552"/>
          </a:xfrm>
          <a:prstGeom prst="rect">
            <a:avLst/>
          </a:prstGeom>
        </p:spPr>
        <p:txBody>
          <a:bodyPr wrap="square">
            <a:spAutoFit/>
          </a:bodyPr>
          <a:lstStyle/>
          <a:p>
            <a:pPr algn="just">
              <a:lnSpc>
                <a:spcPct val="115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The name, </a:t>
            </a:r>
            <a:r>
              <a:rPr lang="en-GB" sz="2400" i="1"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dirty="0">
                <a:latin typeface="Times New Roman" panose="02020603050405020304" pitchFamily="18" charset="0"/>
                <a:ea typeface="Calibri" panose="020F0502020204030204" pitchFamily="34" charset="0"/>
                <a:cs typeface="Times New Roman" panose="02020603050405020304" pitchFamily="18" charset="0"/>
              </a:rPr>
              <a:t>, has followed me around for over 30 years.</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Like most people, including food microbiologists, </a:t>
            </a:r>
            <a:r>
              <a:rPr lang="en-GB" sz="2400" i="1"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dirty="0">
                <a:latin typeface="Times New Roman" panose="02020603050405020304" pitchFamily="18" charset="0"/>
                <a:ea typeface="Calibri" panose="020F0502020204030204" pitchFamily="34" charset="0"/>
                <a:cs typeface="Times New Roman" panose="02020603050405020304" pitchFamily="18" charset="0"/>
              </a:rPr>
              <a:t> was a genus of bacteria which I had not come across much, except as a taxonomic oddity. It was listed as a mysterious, Gram-positive rod of no apparent affiliation.</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In 1987, we all became aware of outbreaks of food-poisoning and abortions – eventually found to be caused by </a:t>
            </a:r>
            <a:r>
              <a:rPr lang="en-GB" sz="2400" i="1" dirty="0">
                <a:latin typeface="Times New Roman" panose="02020603050405020304" pitchFamily="18" charset="0"/>
                <a:ea typeface="Calibri" panose="020F0502020204030204" pitchFamily="34" charset="0"/>
                <a:cs typeface="Times New Roman" panose="02020603050405020304" pitchFamily="18" charset="0"/>
              </a:rPr>
              <a:t>Listeria </a:t>
            </a:r>
            <a:r>
              <a:rPr lang="en-GB" sz="2400" i="1" dirty="0" smtClean="0">
                <a:latin typeface="Times New Roman" panose="02020603050405020304" pitchFamily="18" charset="0"/>
                <a:ea typeface="Calibri" panose="020F0502020204030204" pitchFamily="34" charset="0"/>
                <a:cs typeface="Times New Roman" panose="02020603050405020304" pitchFamily="18" charset="0"/>
              </a:rPr>
              <a:t>monocytogenes</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400" dirty="0">
                <a:latin typeface="Times New Roman" panose="02020603050405020304" pitchFamily="18" charset="0"/>
                <a:ea typeface="Calibri" panose="020F0502020204030204" pitchFamily="34" charset="0"/>
                <a:cs typeface="Times New Roman" panose="02020603050405020304" pitchFamily="18" charset="0"/>
              </a:rPr>
              <a:t>an organism which is found in many natural environments.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636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90572325"/>
              </p:ext>
            </p:extLst>
          </p:nvPr>
        </p:nvGraphicFramePr>
        <p:xfrm>
          <a:off x="3153104" y="551794"/>
          <a:ext cx="5439104" cy="5675586"/>
        </p:xfrm>
        <a:graphic>
          <a:graphicData uri="http://schemas.openxmlformats.org/drawingml/2006/table">
            <a:tbl>
              <a:tblPr firstRow="1" firstCol="1" bandRow="1">
                <a:tableStyleId>{5C22544A-7EE6-4342-B048-85BDC9FD1C3A}</a:tableStyleId>
              </a:tblPr>
              <a:tblGrid>
                <a:gridCol w="5439104">
                  <a:extLst>
                    <a:ext uri="{9D8B030D-6E8A-4147-A177-3AD203B41FA5}">
                      <a16:colId xmlns:a16="http://schemas.microsoft.com/office/drawing/2014/main" val="905412062"/>
                    </a:ext>
                  </a:extLst>
                </a:gridCol>
              </a:tblGrid>
              <a:tr h="5675586">
                <a:tc>
                  <a:txBody>
                    <a:bodyPr/>
                    <a:lstStyle/>
                    <a:p>
                      <a:pPr algn="ctr">
                        <a:lnSpc>
                          <a:spcPct val="115000"/>
                        </a:lnSpc>
                        <a:spcAft>
                          <a:spcPts val="0"/>
                        </a:spcAft>
                      </a:pPr>
                      <a:endParaRPr lang="en-GB" sz="1400" dirty="0">
                        <a:effectLst/>
                      </a:endParaRPr>
                    </a:p>
                    <a:p>
                      <a:pPr algn="just">
                        <a:lnSpc>
                          <a:spcPct val="115000"/>
                        </a:lnSpc>
                        <a:spcAft>
                          <a:spcPts val="0"/>
                        </a:spcAft>
                      </a:pPr>
                      <a:r>
                        <a:rPr lang="en-GB" sz="1400" dirty="0">
                          <a:effectLst/>
                        </a:rPr>
                        <a:t> </a:t>
                      </a:r>
                      <a:endParaRPr lang="en-GB" sz="1100" dirty="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endParaRPr lang="en-GB" sz="1400" dirty="0" smtClean="0">
                        <a:effectLst/>
                      </a:endParaRPr>
                    </a:p>
                    <a:p>
                      <a:pPr algn="ctr">
                        <a:lnSpc>
                          <a:spcPct val="115000"/>
                        </a:lnSpc>
                        <a:spcAft>
                          <a:spcPts val="0"/>
                        </a:spcAft>
                      </a:pPr>
                      <a:r>
                        <a:rPr lang="en-GB" sz="1400" dirty="0" smtClean="0">
                          <a:solidFill>
                            <a:schemeClr val="tx1"/>
                          </a:solidFill>
                          <a:effectLst/>
                          <a:latin typeface="Times New Roman" panose="02020603050405020304" pitchFamily="18" charset="0"/>
                          <a:cs typeface="Times New Roman" panose="02020603050405020304" pitchFamily="18" charset="0"/>
                        </a:rPr>
                        <a:t>Electron </a:t>
                      </a:r>
                      <a:r>
                        <a:rPr lang="en-GB" sz="1400" dirty="0">
                          <a:solidFill>
                            <a:schemeClr val="tx1"/>
                          </a:solidFill>
                          <a:effectLst/>
                          <a:latin typeface="Times New Roman" panose="02020603050405020304" pitchFamily="18" charset="0"/>
                          <a:cs typeface="Times New Roman" panose="02020603050405020304" pitchFamily="18" charset="0"/>
                        </a:rPr>
                        <a:t>micrograph of</a:t>
                      </a:r>
                    </a:p>
                    <a:p>
                      <a:pPr algn="ctr">
                        <a:lnSpc>
                          <a:spcPct val="115000"/>
                        </a:lnSpc>
                        <a:spcAft>
                          <a:spcPts val="0"/>
                        </a:spcAft>
                      </a:pPr>
                      <a:r>
                        <a:rPr lang="en-GB" sz="1400" i="1" dirty="0">
                          <a:solidFill>
                            <a:schemeClr val="tx1"/>
                          </a:solidFill>
                          <a:effectLst/>
                          <a:latin typeface="Times New Roman" panose="02020603050405020304" pitchFamily="18" charset="0"/>
                          <a:cs typeface="Times New Roman" panose="02020603050405020304" pitchFamily="18" charset="0"/>
                        </a:rPr>
                        <a:t>Listeria monocytogenes</a:t>
                      </a:r>
                      <a:endParaRPr lang="en-GB"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2185330"/>
                  </a:ext>
                </a:extLst>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736" y="801139"/>
            <a:ext cx="4511839" cy="451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11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2771" y="957757"/>
            <a:ext cx="9380483" cy="4764381"/>
          </a:xfrm>
          <a:prstGeom prst="rect">
            <a:avLst/>
          </a:prstGeom>
        </p:spPr>
        <p:txBody>
          <a:bodyPr wrap="square">
            <a:spAutoFit/>
          </a:bodyPr>
          <a:lstStyle/>
          <a:p>
            <a:pPr algn="just">
              <a:lnSpc>
                <a:spcPct val="115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There were originally thought to be five species, </a:t>
            </a:r>
            <a:r>
              <a:rPr lang="en-GB" sz="2400" i="1" dirty="0">
                <a:latin typeface="Times New Roman" panose="02020603050405020304" pitchFamily="18" charset="0"/>
                <a:ea typeface="Calibri" panose="020F0502020204030204" pitchFamily="34" charset="0"/>
                <a:cs typeface="Times New Roman" panose="02020603050405020304" pitchFamily="18" charset="0"/>
              </a:rPr>
              <a:t>L. monocytogenes</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a:latin typeface="Times New Roman" panose="02020603050405020304" pitchFamily="18" charset="0"/>
                <a:ea typeface="Calibri" panose="020F0502020204030204" pitchFamily="34" charset="0"/>
                <a:cs typeface="Times New Roman" panose="02020603050405020304" pitchFamily="18" charset="0"/>
              </a:rPr>
              <a:t>L.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innocua</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a:latin typeface="Times New Roman" panose="02020603050405020304" pitchFamily="18" charset="0"/>
                <a:ea typeface="Calibri" panose="020F0502020204030204" pitchFamily="34" charset="0"/>
                <a:cs typeface="Times New Roman" panose="02020603050405020304" pitchFamily="18" charset="0"/>
              </a:rPr>
              <a:t>L.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ivanovii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a:latin typeface="Times New Roman" panose="02020603050405020304" pitchFamily="18" charset="0"/>
                <a:ea typeface="Calibri" panose="020F0502020204030204" pitchFamily="34" charset="0"/>
                <a:cs typeface="Times New Roman" panose="02020603050405020304" pitchFamily="18" charset="0"/>
              </a:rPr>
              <a:t>L.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seeligeri</a:t>
            </a:r>
            <a:r>
              <a:rPr lang="en-GB" sz="2400" dirty="0">
                <a:latin typeface="Times New Roman" panose="02020603050405020304" pitchFamily="18" charset="0"/>
                <a:ea typeface="Calibri" panose="020F0502020204030204" pitchFamily="34" charset="0"/>
                <a:cs typeface="Times New Roman" panose="02020603050405020304" pitchFamily="18" charset="0"/>
              </a:rPr>
              <a:t> and </a:t>
            </a:r>
            <a:r>
              <a:rPr lang="en-GB" sz="2400" i="1" dirty="0">
                <a:latin typeface="Times New Roman" panose="02020603050405020304" pitchFamily="18" charset="0"/>
                <a:ea typeface="Calibri" panose="020F0502020204030204" pitchFamily="34" charset="0"/>
                <a:cs typeface="Times New Roman" panose="02020603050405020304" pitchFamily="18" charset="0"/>
              </a:rPr>
              <a:t>L.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grayi</a:t>
            </a:r>
            <a:r>
              <a:rPr lang="en-GB" sz="2400" dirty="0">
                <a:latin typeface="Times New Roman" panose="02020603050405020304" pitchFamily="18" charset="0"/>
                <a:ea typeface="Calibri" panose="020F0502020204030204" pitchFamily="34" charset="0"/>
                <a:cs typeface="Times New Roman" panose="02020603050405020304" pitchFamily="18" charset="0"/>
              </a:rPr>
              <a:t> plus its subspecies </a:t>
            </a:r>
            <a:r>
              <a:rPr lang="en-GB" sz="2400" i="1" dirty="0">
                <a:latin typeface="Times New Roman" panose="02020603050405020304" pitchFamily="18" charset="0"/>
                <a:ea typeface="Calibri" panose="020F0502020204030204" pitchFamily="34" charset="0"/>
                <a:cs typeface="Times New Roman" panose="02020603050405020304" pitchFamily="18" charset="0"/>
              </a:rPr>
              <a:t>L.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grayi</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murrayi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of which only </a:t>
            </a:r>
            <a:r>
              <a:rPr lang="en-GB" sz="2400" dirty="0">
                <a:latin typeface="Times New Roman" panose="02020603050405020304" pitchFamily="18" charset="0"/>
                <a:ea typeface="Calibri" panose="020F0502020204030204" pitchFamily="34" charset="0"/>
                <a:cs typeface="Times New Roman" panose="02020603050405020304" pitchFamily="18" charset="0"/>
              </a:rPr>
              <a:t>the first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two are </a:t>
            </a:r>
            <a:r>
              <a:rPr lang="en-GB" sz="2400" dirty="0">
                <a:latin typeface="Times New Roman" panose="02020603050405020304" pitchFamily="18" charset="0"/>
                <a:ea typeface="Calibri" panose="020F0502020204030204" pitchFamily="34" charset="0"/>
                <a:cs typeface="Times New Roman" panose="02020603050405020304" pitchFamily="18" charset="0"/>
              </a:rPr>
              <a:t>definitively pathogenic to humans.</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The last two were once placed by some in the genus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Murraya</a:t>
            </a:r>
            <a:r>
              <a:rPr lang="en-GB" sz="2400" dirty="0">
                <a:latin typeface="Times New Roman" panose="02020603050405020304" pitchFamily="18" charset="0"/>
                <a:ea typeface="Calibri" panose="020F0502020204030204" pitchFamily="34" charset="0"/>
                <a:cs typeface="Times New Roman" panose="02020603050405020304" pitchFamily="18" charset="0"/>
              </a:rPr>
              <a:t>. Another ‘species’, ‘</a:t>
            </a:r>
            <a:r>
              <a:rPr lang="en-GB" sz="2400" i="1" dirty="0">
                <a:latin typeface="Times New Roman" panose="02020603050405020304" pitchFamily="18" charset="0"/>
                <a:ea typeface="Calibri" panose="020F0502020204030204" pitchFamily="34" charset="0"/>
                <a:cs typeface="Times New Roman" panose="02020603050405020304" pitchFamily="18" charset="0"/>
              </a:rPr>
              <a:t>L.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denitrificans</a:t>
            </a:r>
            <a:r>
              <a:rPr lang="en-GB" sz="2400" dirty="0">
                <a:latin typeface="Times New Roman" panose="02020603050405020304" pitchFamily="18" charset="0"/>
                <a:ea typeface="Calibri" panose="020F0502020204030204" pitchFamily="34" charset="0"/>
                <a:cs typeface="Times New Roman" panose="02020603050405020304" pitchFamily="18" charset="0"/>
              </a:rPr>
              <a:t>’, is now classified in the genus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Jonesia</a:t>
            </a:r>
            <a:r>
              <a:rPr lang="en-GB" sz="2400" dirty="0">
                <a:latin typeface="Times New Roman" panose="02020603050405020304" pitchFamily="18" charset="0"/>
                <a:ea typeface="Calibri" panose="020F0502020204030204" pitchFamily="34" charset="0"/>
                <a:cs typeface="Times New Roman" panose="02020603050405020304" pitchFamily="18" charset="0"/>
              </a:rPr>
              <a:t>, family Micrococcaceae</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GB" sz="2400" dirty="0">
                <a:latin typeface="Times New Roman" panose="02020603050405020304" pitchFamily="18" charset="0"/>
                <a:cs typeface="Times New Roman" panose="02020603050405020304" pitchFamily="18" charset="0"/>
              </a:rPr>
              <a:t>(Genetically, </a:t>
            </a:r>
            <a:r>
              <a:rPr lang="en-GB" sz="2400" i="1" dirty="0">
                <a:latin typeface="Times New Roman" panose="02020603050405020304" pitchFamily="18" charset="0"/>
                <a:cs typeface="Times New Roman" panose="02020603050405020304" pitchFamily="18" charset="0"/>
              </a:rPr>
              <a:t>Listeria</a:t>
            </a:r>
            <a:r>
              <a:rPr lang="en-GB" sz="2400" dirty="0">
                <a:latin typeface="Times New Roman" panose="02020603050405020304" pitchFamily="18" charset="0"/>
                <a:cs typeface="Times New Roman" panose="02020603050405020304" pitchFamily="18" charset="0"/>
              </a:rPr>
              <a:t> has been found to be a polyphyletic genus – and recent research has suggested the erection of two new genera, </a:t>
            </a:r>
            <a:r>
              <a:rPr lang="en-GB" sz="2400" i="1" dirty="0" err="1">
                <a:latin typeface="Times New Roman" panose="02020603050405020304" pitchFamily="18" charset="0"/>
                <a:cs typeface="Times New Roman" panose="02020603050405020304" pitchFamily="18" charset="0"/>
              </a:rPr>
              <a:t>Mesolisteria</a:t>
            </a:r>
            <a:r>
              <a:rPr lang="en-GB" sz="2400" dirty="0">
                <a:latin typeface="Times New Roman" panose="02020603050405020304" pitchFamily="18" charset="0"/>
                <a:cs typeface="Times New Roman" panose="02020603050405020304" pitchFamily="18" charset="0"/>
              </a:rPr>
              <a:t> and </a:t>
            </a:r>
            <a:r>
              <a:rPr lang="en-GB" sz="2400" i="1" dirty="0" err="1">
                <a:latin typeface="Times New Roman" panose="02020603050405020304" pitchFamily="18" charset="0"/>
                <a:cs typeface="Times New Roman" panose="02020603050405020304" pitchFamily="18" charset="0"/>
              </a:rPr>
              <a:t>Paenilisteria</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80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2772" y="1260539"/>
            <a:ext cx="9364718" cy="4764381"/>
          </a:xfrm>
          <a:prstGeom prst="rect">
            <a:avLst/>
          </a:prstGeom>
        </p:spPr>
        <p:txBody>
          <a:bodyPr wrap="square">
            <a:spAutoFit/>
          </a:bodyPr>
          <a:lstStyle/>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smtClean="0">
                <a:latin typeface="Times New Roman" panose="02020603050405020304" pitchFamily="18" charset="0"/>
                <a:ea typeface="Calibri" panose="020F0502020204030204" pitchFamily="34" charset="0"/>
                <a:cs typeface="Times New Roman" panose="02020603050405020304" pitchFamily="18" charset="0"/>
              </a:rPr>
              <a:t>In </a:t>
            </a:r>
            <a:r>
              <a:rPr lang="en-GB" sz="2400" dirty="0">
                <a:latin typeface="Times New Roman" panose="02020603050405020304" pitchFamily="18" charset="0"/>
                <a:ea typeface="Calibri" panose="020F0502020204030204" pitchFamily="34" charset="0"/>
                <a:cs typeface="Times New Roman" panose="02020603050405020304" pitchFamily="18" charset="0"/>
              </a:rPr>
              <a:t>the time since then, we have found that there are now </a:t>
            </a:r>
            <a:r>
              <a:rPr lang="en-GB" sz="2400" i="1" dirty="0">
                <a:latin typeface="Times New Roman" panose="02020603050405020304" pitchFamily="18" charset="0"/>
                <a:ea typeface="Calibri" panose="020F0502020204030204" pitchFamily="34" charset="0"/>
                <a:cs typeface="Times New Roman" panose="02020603050405020304" pitchFamily="18" charset="0"/>
              </a:rPr>
              <a:t>twenty</a:t>
            </a:r>
            <a:r>
              <a:rPr lang="en-GB" sz="2400" dirty="0">
                <a:latin typeface="Times New Roman" panose="02020603050405020304" pitchFamily="18" charset="0"/>
                <a:ea typeface="Calibri" panose="020F0502020204030204" pitchFamily="34" charset="0"/>
                <a:cs typeface="Times New Roman" panose="02020603050405020304" pitchFamily="18" charset="0"/>
              </a:rPr>
              <a:t> species! They occupy their own family, Listeriaceae, within the order Bacillales and the division Firmicutes. They are typical Gram-positive, non-sporogenous, flagellate rods, which are facultatively anaerobic and catalase-positive. They are easily killed by temperatures of 70°C and above.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048" y="654269"/>
            <a:ext cx="4120055" cy="3090041"/>
          </a:xfrm>
          <a:prstGeom prst="rect">
            <a:avLst/>
          </a:prstGeom>
        </p:spPr>
      </p:pic>
    </p:spTree>
    <p:extLst>
      <p:ext uri="{BB962C8B-B14F-4D97-AF65-F5344CB8AC3E}">
        <p14:creationId xmlns:p14="http://schemas.microsoft.com/office/powerpoint/2010/main" val="98697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131" y="2267913"/>
            <a:ext cx="9065172" cy="3914918"/>
          </a:xfrm>
          <a:prstGeom prst="rect">
            <a:avLst/>
          </a:prstGeom>
        </p:spPr>
        <p:txBody>
          <a:bodyPr wrap="square">
            <a:spAutoFit/>
          </a:bodyPr>
          <a:lstStyle/>
          <a:p>
            <a:pPr algn="ctr">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smtClean="0">
                <a:latin typeface="Times New Roman" panose="02020603050405020304" pitchFamily="18" charset="0"/>
                <a:ea typeface="Calibri" panose="020F0502020204030204" pitchFamily="34" charset="0"/>
                <a:cs typeface="Times New Roman" panose="02020603050405020304" pitchFamily="18" charset="0"/>
              </a:rPr>
              <a:t>In </a:t>
            </a:r>
            <a:r>
              <a:rPr lang="en-GB" sz="2400" dirty="0">
                <a:latin typeface="Times New Roman" panose="02020603050405020304" pitchFamily="18" charset="0"/>
                <a:ea typeface="Calibri" panose="020F0502020204030204" pitchFamily="34" charset="0"/>
                <a:cs typeface="Times New Roman" panose="02020603050405020304" pitchFamily="18" charset="0"/>
              </a:rPr>
              <a:t>the late 1980s, I was heading the Microbiology Laboratory at Christian Salvesen Central Laboratory. We were trying to extend our customer base, and had made contact with a local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Stilton creamery </a:t>
            </a:r>
            <a:r>
              <a:rPr lang="en-GB" sz="2400" dirty="0">
                <a:latin typeface="Times New Roman" panose="02020603050405020304" pitchFamily="18" charset="0"/>
                <a:ea typeface="Calibri" panose="020F0502020204030204" pitchFamily="34" charset="0"/>
                <a:cs typeface="Times New Roman" panose="02020603050405020304" pitchFamily="18" charset="0"/>
              </a:rPr>
              <a:t>which was worried about </a:t>
            </a:r>
            <a:r>
              <a:rPr lang="en-GB" sz="2400" i="1"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dirty="0">
                <a:latin typeface="Times New Roman" panose="02020603050405020304" pitchFamily="18" charset="0"/>
                <a:ea typeface="Calibri" panose="020F0502020204030204" pitchFamily="34" charset="0"/>
                <a:cs typeface="Times New Roman" panose="02020603050405020304" pitchFamily="18" charset="0"/>
              </a:rPr>
              <a:t> in their factory and products, and the price which they were paying an external laboratory – and we took on their business, including food-testing and H&amp;H audits of their premises.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6939" y="725214"/>
            <a:ext cx="4086422" cy="2554014"/>
          </a:xfrm>
          <a:prstGeom prst="rect">
            <a:avLst/>
          </a:prstGeom>
        </p:spPr>
      </p:pic>
    </p:spTree>
    <p:extLst>
      <p:ext uri="{BB962C8B-B14F-4D97-AF65-F5344CB8AC3E}">
        <p14:creationId xmlns:p14="http://schemas.microsoft.com/office/powerpoint/2010/main" val="386869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7007" y="1797759"/>
            <a:ext cx="9963807" cy="4339650"/>
          </a:xfrm>
          <a:prstGeom prst="rect">
            <a:avLst/>
          </a:prstGeom>
        </p:spPr>
        <p:txBody>
          <a:bodyPr wrap="square">
            <a:spAutoFit/>
          </a:bodyPr>
          <a:lstStyle/>
          <a:p>
            <a:pPr algn="ctr">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smtClean="0">
                <a:latin typeface="Times New Roman" panose="02020603050405020304" pitchFamily="18" charset="0"/>
                <a:ea typeface="Calibri" panose="020F0502020204030204" pitchFamily="34" charset="0"/>
                <a:cs typeface="Times New Roman" panose="02020603050405020304" pitchFamily="18" charset="0"/>
              </a:rPr>
              <a:t>At </a:t>
            </a:r>
            <a:r>
              <a:rPr lang="en-GB" sz="2400" dirty="0">
                <a:latin typeface="Times New Roman" panose="02020603050405020304" pitchFamily="18" charset="0"/>
                <a:ea typeface="Calibri" panose="020F0502020204030204" pitchFamily="34" charset="0"/>
                <a:cs typeface="Times New Roman" panose="02020603050405020304" pitchFamily="18" charset="0"/>
              </a:rPr>
              <a:t>that time, there was no specific medium for analysing food and other samples for </a:t>
            </a:r>
            <a:r>
              <a:rPr lang="en-GB" sz="2400" i="1"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dirty="0">
                <a:latin typeface="Times New Roman" panose="02020603050405020304" pitchFamily="18" charset="0"/>
                <a:ea typeface="Calibri" panose="020F0502020204030204" pitchFamily="34" charset="0"/>
                <a:cs typeface="Times New Roman" panose="02020603050405020304" pitchFamily="18" charset="0"/>
              </a:rPr>
              <a:t>, spp.  The only medium being used was McBride’s Agar. We used this as a plating-medium, but </a:t>
            </a:r>
            <a:r>
              <a:rPr lang="en-GB" sz="2400" i="1"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dirty="0">
                <a:latin typeface="Times New Roman" panose="02020603050405020304" pitchFamily="18" charset="0"/>
                <a:ea typeface="Calibri" panose="020F0502020204030204" pitchFamily="34" charset="0"/>
                <a:cs typeface="Times New Roman" panose="02020603050405020304" pitchFamily="18" charset="0"/>
              </a:rPr>
              <a:t> colonies could only be identified using a light-source set at 45°. In this light, typical colonies would show a ‘cut-glass’ appearance</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075" y="607461"/>
            <a:ext cx="3785756" cy="3097436"/>
          </a:xfrm>
          <a:prstGeom prst="rect">
            <a:avLst/>
          </a:prstGeom>
        </p:spPr>
      </p:pic>
    </p:spTree>
    <p:extLst>
      <p:ext uri="{BB962C8B-B14F-4D97-AF65-F5344CB8AC3E}">
        <p14:creationId xmlns:p14="http://schemas.microsoft.com/office/powerpoint/2010/main" val="48255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352" y="1763776"/>
            <a:ext cx="10152993" cy="3490186"/>
          </a:xfrm>
          <a:prstGeom prst="rect">
            <a:avLst/>
          </a:prstGeom>
        </p:spPr>
        <p:txBody>
          <a:bodyPr wrap="square">
            <a:spAutoFit/>
          </a:bodyPr>
          <a:lstStyle/>
          <a:p>
            <a:pPr algn="just">
              <a:lnSpc>
                <a:spcPct val="115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After a year or so, LabM introduced their </a:t>
            </a:r>
            <a:r>
              <a:rPr lang="en-GB" sz="2400" i="1"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dirty="0">
                <a:latin typeface="Times New Roman" panose="02020603050405020304" pitchFamily="18" charset="0"/>
                <a:ea typeface="Calibri" panose="020F0502020204030204" pitchFamily="34" charset="0"/>
                <a:cs typeface="Times New Roman" panose="02020603050405020304" pitchFamily="18" charset="0"/>
              </a:rPr>
              <a:t> Selective Agar, or LSA – which was a huge blessing. On LSA, a </a:t>
            </a:r>
            <a:r>
              <a:rPr lang="en-GB" sz="2400" i="1" dirty="0">
                <a:latin typeface="Times New Roman" panose="02020603050405020304" pitchFamily="18" charset="0"/>
                <a:ea typeface="Calibri" panose="020F0502020204030204" pitchFamily="34" charset="0"/>
                <a:cs typeface="Times New Roman" panose="02020603050405020304" pitchFamily="18" charset="0"/>
              </a:rPr>
              <a:t>Listeria</a:t>
            </a:r>
            <a:r>
              <a:rPr lang="en-GB" sz="2400" dirty="0">
                <a:latin typeface="Times New Roman" panose="02020603050405020304" pitchFamily="18" charset="0"/>
                <a:ea typeface="Calibri" panose="020F0502020204030204" pitchFamily="34" charset="0"/>
                <a:cs typeface="Times New Roman" panose="02020603050405020304" pitchFamily="18" charset="0"/>
              </a:rPr>
              <a:t> colony was depressed like a saucer, dark brown to black and with a dark ring around it (showing aesculin-hydrolysis). We had a very good relationship with LabM for their media and disposables for many years from then!</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smtClean="0">
                <a:latin typeface="Times New Roman" panose="02020603050405020304" pitchFamily="18" charset="0"/>
                <a:ea typeface="Calibri" panose="020F0502020204030204" pitchFamily="34" charset="0"/>
                <a:cs typeface="Times New Roman" panose="02020603050405020304" pitchFamily="18" charset="0"/>
              </a:rPr>
              <a:t>Never to be outdone by LabM, Oxoid </a:t>
            </a:r>
            <a:r>
              <a:rPr lang="en-GB" sz="2400" dirty="0">
                <a:latin typeface="Times New Roman" panose="02020603050405020304" pitchFamily="18" charset="0"/>
                <a:ea typeface="Calibri" panose="020F0502020204030204" pitchFamily="34" charset="0"/>
                <a:cs typeface="Times New Roman" panose="02020603050405020304" pitchFamily="18" charset="0"/>
              </a:rPr>
              <a:t>followed suit with </a:t>
            </a:r>
            <a:r>
              <a:rPr lang="en-GB" sz="2400" i="1" dirty="0">
                <a:latin typeface="Times New Roman" panose="02020603050405020304" pitchFamily="18" charset="0"/>
                <a:ea typeface="Calibri" panose="020F0502020204030204" pitchFamily="34" charset="0"/>
                <a:cs typeface="Times New Roman" panose="02020603050405020304" pitchFamily="18" charset="0"/>
              </a:rPr>
              <a:t>their </a:t>
            </a:r>
            <a:r>
              <a:rPr lang="en-GB" sz="2400" dirty="0">
                <a:latin typeface="Times New Roman" panose="02020603050405020304" pitchFamily="18" charset="0"/>
                <a:ea typeface="Calibri" panose="020F0502020204030204" pitchFamily="34" charset="0"/>
                <a:cs typeface="Times New Roman" panose="02020603050405020304" pitchFamily="18" charset="0"/>
              </a:rPr>
              <a:t>LSA very soon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afterwards</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451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303" y="1263777"/>
            <a:ext cx="8686800" cy="4764381"/>
          </a:xfrm>
          <a:prstGeom prst="rect">
            <a:avLst/>
          </a:prstGeom>
        </p:spPr>
        <p:txBody>
          <a:bodyPr wrap="square">
            <a:spAutoFit/>
          </a:bodyPr>
          <a:lstStyle/>
          <a:p>
            <a:pPr algn="ctr">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2400" dirty="0" smtClean="0">
                <a:latin typeface="Times New Roman" panose="02020603050405020304" pitchFamily="18" charset="0"/>
                <a:ea typeface="Calibri" panose="020F0502020204030204" pitchFamily="34" charset="0"/>
                <a:cs typeface="Times New Roman" panose="02020603050405020304" pitchFamily="18" charset="0"/>
              </a:rPr>
              <a:t>Presumptive-positive </a:t>
            </a:r>
            <a:r>
              <a:rPr lang="en-GB" sz="2400" dirty="0">
                <a:latin typeface="Times New Roman" panose="02020603050405020304" pitchFamily="18" charset="0"/>
                <a:ea typeface="Calibri" panose="020F0502020204030204" pitchFamily="34" charset="0"/>
                <a:cs typeface="Times New Roman" panose="02020603050405020304" pitchFamily="18" charset="0"/>
              </a:rPr>
              <a:t>colonies could be purified by re-streaking on to a non-selective medium such as Columbia Blood Agar (CBA) which, after incubation, also gave an indication of haemolysis.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393" y="958996"/>
            <a:ext cx="5402619" cy="3455348"/>
          </a:xfrm>
          <a:prstGeom prst="rect">
            <a:avLst/>
          </a:prstGeom>
        </p:spPr>
      </p:pic>
    </p:spTree>
    <p:extLst>
      <p:ext uri="{BB962C8B-B14F-4D97-AF65-F5344CB8AC3E}">
        <p14:creationId xmlns:p14="http://schemas.microsoft.com/office/powerpoint/2010/main" val="1706851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871</Words>
  <Application>Microsoft Office PowerPoint</Application>
  <PresentationFormat>Widescreen</PresentationFormat>
  <Paragraphs>135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         Listeria, spp.:  An Experience                          - by David Feld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Listeria, spp.:  An Experience                       - by David Feld</dc:title>
  <dc:creator>David</dc:creator>
  <cp:lastModifiedBy>David</cp:lastModifiedBy>
  <cp:revision>13</cp:revision>
  <dcterms:created xsi:type="dcterms:W3CDTF">2019-02-25T14:48:51Z</dcterms:created>
  <dcterms:modified xsi:type="dcterms:W3CDTF">2019-02-27T14:05:10Z</dcterms:modified>
</cp:coreProperties>
</file>